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89" r:id="rId2"/>
    <p:sldId id="261" r:id="rId3"/>
    <p:sldId id="273" r:id="rId4"/>
    <p:sldId id="277" r:id="rId5"/>
    <p:sldId id="259" r:id="rId6"/>
    <p:sldId id="269" r:id="rId7"/>
    <p:sldId id="275" r:id="rId8"/>
    <p:sldId id="276" r:id="rId9"/>
    <p:sldId id="260" r:id="rId10"/>
    <p:sldId id="265" r:id="rId11"/>
    <p:sldId id="282" r:id="rId12"/>
    <p:sldId id="284" r:id="rId13"/>
    <p:sldId id="280" r:id="rId14"/>
    <p:sldId id="281" r:id="rId15"/>
    <p:sldId id="283" r:id="rId16"/>
    <p:sldId id="279" r:id="rId17"/>
    <p:sldId id="285" r:id="rId18"/>
    <p:sldId id="286" r:id="rId19"/>
    <p:sldId id="291" r:id="rId20"/>
    <p:sldId id="268" r:id="rId21"/>
    <p:sldId id="301" r:id="rId22"/>
    <p:sldId id="293" r:id="rId23"/>
    <p:sldId id="294" r:id="rId24"/>
    <p:sldId id="271" r:id="rId25"/>
    <p:sldId id="296" r:id="rId26"/>
    <p:sldId id="297" r:id="rId27"/>
    <p:sldId id="298" r:id="rId28"/>
    <p:sldId id="299" r:id="rId29"/>
    <p:sldId id="300" r:id="rId30"/>
    <p:sldId id="287" r:id="rId31"/>
    <p:sldId id="288" r:id="rId32"/>
  </p:sldIdLst>
  <p:sldSz cx="12192000" cy="6858000"/>
  <p:notesSz cx="6858000" cy="9144000"/>
  <p:defaultText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o Naranjo" initials="LN" lastIdx="2" clrIdx="0">
    <p:extLst>
      <p:ext uri="{19B8F6BF-5375-455C-9EA6-DF929625EA0E}">
        <p15:presenceInfo xmlns:p15="http://schemas.microsoft.com/office/powerpoint/2012/main" userId="1ae65f6b4df8d03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50" autoAdjust="0"/>
  </p:normalViewPr>
  <p:slideViewPr>
    <p:cSldViewPr snapToGrid="0">
      <p:cViewPr varScale="1">
        <p:scale>
          <a:sx n="66" d="100"/>
          <a:sy n="66" d="100"/>
        </p:scale>
        <p:origin x="668" y="48"/>
      </p:cViewPr>
      <p:guideLst/>
    </p:cSldViewPr>
  </p:slideViewPr>
  <p:outlineViewPr>
    <p:cViewPr>
      <p:scale>
        <a:sx n="100" d="100"/>
        <a:sy n="100" d="100"/>
      </p:scale>
      <p:origin x="0" y="0"/>
    </p:cViewPr>
  </p:outlineViewPr>
  <p:notesTextViewPr>
    <p:cViewPr>
      <p:scale>
        <a:sx n="3" d="2"/>
        <a:sy n="3" d="2"/>
      </p:scale>
      <p:origin x="0" y="0"/>
    </p:cViewPr>
  </p:notesTextViewPr>
  <p:sorterViewPr>
    <p:cViewPr>
      <p:scale>
        <a:sx n="100" d="100"/>
        <a:sy n="100" d="100"/>
      </p:scale>
      <p:origin x="0" y="-5520"/>
    </p:cViewPr>
  </p:sorterViewPr>
  <p:notesViewPr>
    <p:cSldViewPr snapToGrid="0">
      <p:cViewPr varScale="1">
        <p:scale>
          <a:sx n="51" d="100"/>
          <a:sy n="51" d="100"/>
        </p:scale>
        <p:origin x="2692"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11C5A4F-909D-4F66-B7F7-FB48495792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a:extLst>
              <a:ext uri="{FF2B5EF4-FFF2-40B4-BE49-F238E27FC236}">
                <a16:creationId xmlns:a16="http://schemas.microsoft.com/office/drawing/2014/main" id="{4370CDAE-565F-413B-8C2A-EC95EB7353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2C0763-698F-4032-A231-6FC9D4FA319B}" type="datetimeFigureOut">
              <a:rPr lang="en-US" smtClean="0"/>
              <a:t>10/27/2019</a:t>
            </a:fld>
            <a:endParaRPr lang="en-US"/>
          </a:p>
        </p:txBody>
      </p:sp>
      <p:sp>
        <p:nvSpPr>
          <p:cNvPr id="4" name="Marcador de pie de página 3">
            <a:extLst>
              <a:ext uri="{FF2B5EF4-FFF2-40B4-BE49-F238E27FC236}">
                <a16:creationId xmlns:a16="http://schemas.microsoft.com/office/drawing/2014/main" id="{FAA1366D-4CC2-469C-94E4-B30E6C205E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a:extLst>
              <a:ext uri="{FF2B5EF4-FFF2-40B4-BE49-F238E27FC236}">
                <a16:creationId xmlns:a16="http://schemas.microsoft.com/office/drawing/2014/main" id="{301654DB-CD57-43AC-B65B-73F8471C33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EFCB93-F3ED-42CF-BAD3-6F1D7E2906EC}" type="slidenum">
              <a:rPr lang="en-US" smtClean="0"/>
              <a:t>‹Nº›</a:t>
            </a:fld>
            <a:endParaRPr lang="en-US"/>
          </a:p>
        </p:txBody>
      </p:sp>
    </p:spTree>
    <p:extLst>
      <p:ext uri="{BB962C8B-B14F-4D97-AF65-F5344CB8AC3E}">
        <p14:creationId xmlns:p14="http://schemas.microsoft.com/office/powerpoint/2010/main" val="280869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43331E-79C3-4207-932C-9F76F7C1A0DF}" type="datetimeFigureOut">
              <a:rPr lang="es-US" smtClean="0"/>
              <a:t>10/27/2019</a:t>
            </a:fld>
            <a:endParaRPr lang="es-US"/>
          </a:p>
        </p:txBody>
      </p:sp>
      <p:sp>
        <p:nvSpPr>
          <p:cNvPr id="4" name="Marcador de imagen de diapositiva 3"/>
          <p:cNvSpPr>
            <a:spLocks noGrp="1" noRot="1" noChangeAspect="1"/>
          </p:cNvSpPr>
          <p:nvPr>
            <p:ph type="sldImg" idx="2"/>
          </p:nvPr>
        </p:nvSpPr>
        <p:spPr>
          <a:xfrm>
            <a:off x="1866378" y="229394"/>
            <a:ext cx="2489547" cy="1400370"/>
          </a:xfrm>
          <a:prstGeom prst="rect">
            <a:avLst/>
          </a:prstGeom>
          <a:noFill/>
          <a:ln w="12700">
            <a:solidFill>
              <a:prstClr val="black"/>
            </a:solidFill>
          </a:ln>
        </p:spPr>
        <p:txBody>
          <a:bodyPr vert="horz" lIns="91440" tIns="45720" rIns="91440" bIns="45720" rtlCol="0" anchor="ctr"/>
          <a:lstStyle/>
          <a:p>
            <a:endParaRPr lang="es-US"/>
          </a:p>
        </p:txBody>
      </p:sp>
      <p:sp>
        <p:nvSpPr>
          <p:cNvPr id="5" name="Marcador de notas 4"/>
          <p:cNvSpPr>
            <a:spLocks noGrp="1"/>
          </p:cNvSpPr>
          <p:nvPr>
            <p:ph type="body" sz="quarter" idx="3"/>
          </p:nvPr>
        </p:nvSpPr>
        <p:spPr>
          <a:xfrm>
            <a:off x="551145" y="1728593"/>
            <a:ext cx="5837129" cy="6956620"/>
          </a:xfrm>
          <a:prstGeom prst="rect">
            <a:avLst/>
          </a:prstGeom>
        </p:spPr>
        <p:txBody>
          <a:bodyPr vert="horz" lIns="91440" tIns="45720" rIns="91440" bIns="45720" rtlCol="0"/>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US" dirty="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1BB42F-5B8F-401F-9C43-E08C6A3E21B4}" type="slidenum">
              <a:rPr lang="es-US" smtClean="0"/>
              <a:t>‹Nº›</a:t>
            </a:fld>
            <a:endParaRPr lang="es-US"/>
          </a:p>
        </p:txBody>
      </p:sp>
    </p:spTree>
    <p:extLst>
      <p:ext uri="{BB962C8B-B14F-4D97-AF65-F5344CB8AC3E}">
        <p14:creationId xmlns:p14="http://schemas.microsoft.com/office/powerpoint/2010/main" val="4140671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65250" y="766763"/>
            <a:ext cx="3754438" cy="2111375"/>
          </a:xfrm>
        </p:spPr>
      </p:sp>
      <p:sp>
        <p:nvSpPr>
          <p:cNvPr id="3" name="Marcador de notas 2"/>
          <p:cNvSpPr>
            <a:spLocks noGrp="1"/>
          </p:cNvSpPr>
          <p:nvPr>
            <p:ph type="body" idx="1"/>
          </p:nvPr>
        </p:nvSpPr>
        <p:spPr>
          <a:xfrm>
            <a:off x="685800" y="3006249"/>
            <a:ext cx="5486400" cy="3692047"/>
          </a:xfrm>
        </p:spPr>
        <p:txBody>
          <a:bodyPr/>
          <a:lstStyle/>
          <a:p>
            <a:r>
              <a:rPr lang="en-US" sz="1200" dirty="0"/>
              <a:t>Thanks to </a:t>
            </a:r>
            <a:r>
              <a:rPr lang="en-US" sz="1200" dirty="0" err="1"/>
              <a:t>Mr</a:t>
            </a:r>
            <a:r>
              <a:rPr lang="en-US" sz="1200" dirty="0"/>
              <a:t> </a:t>
            </a:r>
            <a:r>
              <a:rPr lang="en-US" sz="1200" dirty="0" err="1"/>
              <a:t>Wassila</a:t>
            </a:r>
            <a:r>
              <a:rPr lang="en-US" sz="1200" dirty="0"/>
              <a:t> , thanks to Sezin and  the Turkish Meteorological Service for give me the opportunity to be here tonight to expose some of our result that I think could be useful to some of  you. </a:t>
            </a:r>
          </a:p>
          <a:p>
            <a:endParaRPr lang="en-US" sz="1200" dirty="0"/>
          </a:p>
          <a:p>
            <a:r>
              <a:rPr lang="en-US" sz="1200" dirty="0"/>
              <a:t>I know tomorrow is the final day of this meeting and there have been much information  in a few days, so  the very good news now is…I won’t use the 2 hours…</a:t>
            </a:r>
          </a:p>
          <a:p>
            <a:endParaRPr lang="en-US" sz="1200" dirty="0"/>
          </a:p>
          <a:p>
            <a:r>
              <a:rPr lang="en-US" sz="1200" dirty="0"/>
              <a:t>This morning I was listening some of your questions, and some of them, were about a very important issue, How we can use better all these forecast. Well, the answer is </a:t>
            </a:r>
            <a:r>
              <a:rPr lang="en-US" sz="1200"/>
              <a:t>not easy,  </a:t>
            </a:r>
            <a:r>
              <a:rPr lang="en-US" sz="1200" dirty="0"/>
              <a:t>I don’t know yet. BUT what I am sure is the answer is in a multidisciplinary approach where social and sciences come together. </a:t>
            </a:r>
          </a:p>
          <a:p>
            <a:endParaRPr lang="en-US" sz="1200"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1</a:t>
            </a:fld>
            <a:endParaRPr lang="es-US"/>
          </a:p>
        </p:txBody>
      </p:sp>
    </p:spTree>
    <p:extLst>
      <p:ext uri="{BB962C8B-B14F-4D97-AF65-F5344CB8AC3E}">
        <p14:creationId xmlns:p14="http://schemas.microsoft.com/office/powerpoint/2010/main" val="1830186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r>
              <a:rPr lang="en-US" sz="1200" dirty="0"/>
              <a:t>The calculations of El Niño </a:t>
            </a:r>
            <a:r>
              <a:rPr lang="en-US" sz="1200" dirty="0" err="1"/>
              <a:t>Köppen</a:t>
            </a:r>
            <a:r>
              <a:rPr lang="en-US" sz="1200" dirty="0"/>
              <a:t>-Geiger classification and shifts are based on two separate processing:</a:t>
            </a:r>
          </a:p>
          <a:p>
            <a:endParaRPr lang="es-US" sz="1200" dirty="0"/>
          </a:p>
          <a:p>
            <a:pPr lvl="0"/>
            <a:r>
              <a:rPr lang="en-US" sz="1200" b="1" i="1" dirty="0"/>
              <a:t>Calculation of the long-term average </a:t>
            </a:r>
            <a:r>
              <a:rPr lang="en-US" sz="1200" b="1" i="1" dirty="0" err="1"/>
              <a:t>Köppen</a:t>
            </a:r>
            <a:r>
              <a:rPr lang="en-US" sz="1200" b="1" i="1" dirty="0"/>
              <a:t>-Geiger classification for the nation or region</a:t>
            </a:r>
            <a:r>
              <a:rPr lang="en-US" sz="1200" i="1" dirty="0"/>
              <a:t>.</a:t>
            </a:r>
            <a:r>
              <a:rPr lang="en-US" sz="1200" dirty="0"/>
              <a:t> It is recommended to consider a 30-year or more data series.  </a:t>
            </a:r>
            <a:endParaRPr lang="es-US" sz="1200" dirty="0"/>
          </a:p>
          <a:p>
            <a:pPr lvl="0"/>
            <a:r>
              <a:rPr lang="en-US" sz="1200" b="1" i="1" dirty="0"/>
              <a:t>Calculation of El Niño </a:t>
            </a:r>
            <a:r>
              <a:rPr lang="en-US" sz="1200" b="1" i="1" dirty="0" err="1"/>
              <a:t>Köppen</a:t>
            </a:r>
            <a:r>
              <a:rPr lang="en-US" sz="1200" b="1" i="1" dirty="0"/>
              <a:t>-Geiger classification shifts for the nation or region.</a:t>
            </a:r>
            <a:r>
              <a:rPr lang="en-US" sz="1200" dirty="0"/>
              <a:t> El Niño year is constructed taking a 12-month period from July Year 0 to June Year +1. </a:t>
            </a:r>
          </a:p>
          <a:p>
            <a:pPr lvl="0"/>
            <a:endParaRPr lang="en-US" sz="1200" dirty="0"/>
          </a:p>
          <a:p>
            <a:pPr lvl="0"/>
            <a:r>
              <a:rPr lang="en-US" sz="1200" dirty="0"/>
              <a:t>In Slide we present a flow chart of the steps needed to calculate the climate shifts.   </a:t>
            </a:r>
            <a:r>
              <a:rPr lang="en-US" sz="1200" i="1" dirty="0"/>
              <a:t>Steps 1.0</a:t>
            </a:r>
            <a:r>
              <a:rPr lang="en-US" sz="1200" dirty="0"/>
              <a:t> and </a:t>
            </a:r>
            <a:r>
              <a:rPr lang="en-US" sz="1200" i="1" dirty="0"/>
              <a:t>2.0</a:t>
            </a:r>
            <a:r>
              <a:rPr lang="en-US" sz="1200" dirty="0"/>
              <a:t> refer to the data acquisition process which depends on the availability of reliable sources and the existence of processing tools.  Once the data set have been selected, two separate steps are developed: the definition of the El Niño dataset (</a:t>
            </a:r>
            <a:r>
              <a:rPr lang="en-US" sz="1200" i="1" dirty="0"/>
              <a:t>Steps 2.1 and 2.2</a:t>
            </a:r>
            <a:r>
              <a:rPr lang="en-US" sz="1200" dirty="0"/>
              <a:t>) which means process a subset with all El Niño years into the sample and the long-term range averages based on at least 30 years of data.  </a:t>
            </a:r>
            <a:r>
              <a:rPr lang="en-US" sz="1200" i="1" dirty="0"/>
              <a:t>Steps 2.1</a:t>
            </a:r>
            <a:r>
              <a:rPr lang="en-US" sz="1200" dirty="0"/>
              <a:t> and </a:t>
            </a:r>
            <a:r>
              <a:rPr lang="en-US" sz="1200" i="1" dirty="0"/>
              <a:t>2.2</a:t>
            </a:r>
            <a:r>
              <a:rPr lang="en-US" sz="1200" dirty="0"/>
              <a:t> represent the processing of separate datasets to create data matrixes suitable to perform the </a:t>
            </a:r>
            <a:r>
              <a:rPr lang="en-US" sz="1200" dirty="0" err="1"/>
              <a:t>Köppen</a:t>
            </a:r>
            <a:r>
              <a:rPr lang="en-US" sz="1200" dirty="0"/>
              <a:t>-Geiger classification and obtain maps of </a:t>
            </a:r>
            <a:r>
              <a:rPr lang="en-US" sz="1200" dirty="0" err="1"/>
              <a:t>Köppen</a:t>
            </a:r>
            <a:r>
              <a:rPr lang="en-US" sz="1200" dirty="0"/>
              <a:t>-Geiger categories (</a:t>
            </a:r>
            <a:r>
              <a:rPr lang="en-US" sz="1200" i="1" dirty="0"/>
              <a:t>Step 3.0</a:t>
            </a:r>
            <a:r>
              <a:rPr lang="en-US" sz="1200" dirty="0"/>
              <a:t>) for each sample. Comparing results from El Niño and the long-term average data enables us to create maps depicting climate shifts (</a:t>
            </a:r>
            <a:r>
              <a:rPr lang="en-US" sz="1200" i="1" dirty="0"/>
              <a:t>Step 4.0</a:t>
            </a:r>
            <a:r>
              <a:rPr lang="en-US" sz="1200" dirty="0"/>
              <a:t>).  </a:t>
            </a:r>
            <a:endParaRPr lang="es-US" sz="1200" dirty="0"/>
          </a:p>
          <a:p>
            <a:endParaRPr lang="es-US"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10</a:t>
            </a:fld>
            <a:endParaRPr lang="es-US"/>
          </a:p>
        </p:txBody>
      </p:sp>
    </p:spTree>
    <p:extLst>
      <p:ext uri="{BB962C8B-B14F-4D97-AF65-F5344CB8AC3E}">
        <p14:creationId xmlns:p14="http://schemas.microsoft.com/office/powerpoint/2010/main" val="3027183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649413" y="257175"/>
            <a:ext cx="2873375" cy="1617663"/>
          </a:xfrm>
        </p:spPr>
      </p:sp>
      <p:sp>
        <p:nvSpPr>
          <p:cNvPr id="3" name="Marcador de notas 2"/>
          <p:cNvSpPr>
            <a:spLocks noGrp="1"/>
          </p:cNvSpPr>
          <p:nvPr>
            <p:ph type="body" idx="1"/>
          </p:nvPr>
        </p:nvSpPr>
        <p:spPr>
          <a:xfrm>
            <a:off x="685800" y="1986682"/>
            <a:ext cx="5486400" cy="5334000"/>
          </a:xfrm>
        </p:spPr>
        <p:txBody>
          <a:bodyPr/>
          <a:lstStyle/>
          <a:p>
            <a:r>
              <a:rPr lang="en-US" sz="1200" dirty="0"/>
              <a:t>A big challenge is that almost all long-term global data sets have resolutions that   at the regional, national, and subnational scales seems too low. So, in a </a:t>
            </a:r>
            <a:r>
              <a:rPr lang="en-US" sz="1200" b="1" dirty="0"/>
              <a:t>“Perfect Word</a:t>
            </a:r>
            <a:r>
              <a:rPr lang="en-US" sz="1200" dirty="0"/>
              <a:t>”, we expect  that NHMSs can develop to their own reliable high resolution data.  </a:t>
            </a:r>
            <a:r>
              <a:rPr lang="en-US" sz="1200" b="1" dirty="0"/>
              <a:t>However</a:t>
            </a:r>
            <a:r>
              <a:rPr lang="en-US" sz="1200" dirty="0"/>
              <a:t>,  in the </a:t>
            </a:r>
            <a:r>
              <a:rPr lang="en-US" sz="1200" b="1" dirty="0"/>
              <a:t>Real Word, </a:t>
            </a:r>
            <a:r>
              <a:rPr lang="en-US" sz="1200" dirty="0"/>
              <a:t>observational networks, with long-term climate data, are very  </a:t>
            </a:r>
            <a:r>
              <a:rPr lang="en-US" sz="1200" dirty="0" err="1"/>
              <a:t>scarse</a:t>
            </a:r>
            <a:r>
              <a:rPr lang="en-US" sz="1200" dirty="0"/>
              <a:t> in those regions and countries that are particularly vulnerable to El Niño’s impacts.  WE have to take in account that as El Nino has a multiyear frequency so we need not only reliable but also long enough data sets.  </a:t>
            </a:r>
            <a:endParaRPr lang="es-US" sz="1200" dirty="0"/>
          </a:p>
          <a:p>
            <a:endParaRPr lang="en-US" sz="1200" dirty="0"/>
          </a:p>
          <a:p>
            <a:r>
              <a:rPr lang="en-US" sz="1200" noProof="0" dirty="0"/>
              <a:t>In this work , we initially  used the </a:t>
            </a:r>
            <a:r>
              <a:rPr lang="en-US" sz="1200" b="1" noProof="0" dirty="0"/>
              <a:t>Terrestrial Precipitation and Temperature:1900-2017 Gridded Monthly Time Series Department of Geography University of Delaware. </a:t>
            </a:r>
            <a:r>
              <a:rPr lang="en-US" sz="1200" b="0" noProof="0" dirty="0"/>
              <a:t>G</a:t>
            </a:r>
            <a:r>
              <a:rPr lang="en-US" sz="1200" noProof="0" dirty="0"/>
              <a:t>lobal observational dataset, which combines data from several sources interpolated onto a 0.5 ° longitude × 0.5 ° latitude grid. </a:t>
            </a:r>
          </a:p>
          <a:p>
            <a:endParaRPr lang="en-US" sz="1200" noProof="0" dirty="0"/>
          </a:p>
          <a:p>
            <a:r>
              <a:rPr lang="en-US" sz="1200" noProof="0" dirty="0"/>
              <a:t>However, although resolution is </a:t>
            </a:r>
            <a:r>
              <a:rPr lang="en-US" sz="1200" noProof="0" dirty="0" err="1"/>
              <a:t>aceptable</a:t>
            </a:r>
            <a:r>
              <a:rPr lang="en-US" sz="1200" noProof="0" dirty="0"/>
              <a:t> for the use of big </a:t>
            </a:r>
            <a:r>
              <a:rPr lang="en-US" sz="1200" noProof="0" dirty="0" err="1"/>
              <a:t>áreas</a:t>
            </a:r>
            <a:r>
              <a:rPr lang="en-US" sz="1200" noProof="0" dirty="0"/>
              <a:t>, it is a very low resolution for its use to a National Level. </a:t>
            </a:r>
          </a:p>
          <a:p>
            <a:r>
              <a:rPr lang="en-US" sz="1200" noProof="0" dirty="0"/>
              <a:t>      </a:t>
            </a:r>
          </a:p>
          <a:p>
            <a:r>
              <a:rPr lang="en-US" sz="1200" noProof="0" dirty="0"/>
              <a:t>Seeking to improve previous results, using estimated higher resolution data, we tried </a:t>
            </a:r>
            <a:r>
              <a:rPr lang="en-US" sz="1200" b="1" noProof="0" dirty="0">
                <a:latin typeface="Times New Roman" panose="02020603050405020304" pitchFamily="18" charset="0"/>
                <a:ea typeface="SimSun" panose="02010600030101010101" pitchFamily="2" charset="-122"/>
              </a:rPr>
              <a:t>Climate Hazards Group InfraRed Precipitation with Station data (CHIRPS),</a:t>
            </a:r>
            <a:r>
              <a:rPr lang="en-US" sz="1200" b="1" noProof="0" dirty="0"/>
              <a:t> </a:t>
            </a:r>
            <a:r>
              <a:rPr lang="en-US" sz="1200" noProof="0" dirty="0"/>
              <a:t>a quasi-global rainfall dataset  with a 0.05° resolution.  One important issue is they have not developed yet in a operational way a similar temperature data set, so it is necessary to combine with other temperatures data as we did in Guatemala. In case of there is no available temperature data you might use a high resolution climatology (such as in  www.worldclim.org/)  in this case, this mean temperature will be an invariant and any shift will be due only to precipitation regime. This kind of approximation would be valid in the Tropical belt.</a:t>
            </a:r>
          </a:p>
          <a:p>
            <a:endParaRPr lang="es-US"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11</a:t>
            </a:fld>
            <a:endParaRPr lang="es-US"/>
          </a:p>
        </p:txBody>
      </p:sp>
    </p:spTree>
    <p:extLst>
      <p:ext uri="{BB962C8B-B14F-4D97-AF65-F5344CB8AC3E}">
        <p14:creationId xmlns:p14="http://schemas.microsoft.com/office/powerpoint/2010/main" val="1973882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endParaRPr lang="en-US" sz="1400" dirty="0"/>
          </a:p>
          <a:p>
            <a:r>
              <a:rPr lang="en-US" sz="1200" dirty="0"/>
              <a:t>Once the data set has been defined the calculations of the shift is a very straightforward task using a matrix manipulation and processing as MATLAB or OCTAVE.</a:t>
            </a:r>
          </a:p>
          <a:p>
            <a:endParaRPr lang="en-US" sz="1200" dirty="0"/>
          </a:p>
          <a:p>
            <a:r>
              <a:rPr lang="en-US" sz="1200" dirty="0"/>
              <a:t>Basically  method is  simple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1. </a:t>
            </a:r>
            <a:r>
              <a:rPr lang="en-US" sz="1200" dirty="0"/>
              <a:t>Using data of </a:t>
            </a:r>
            <a:r>
              <a:rPr lang="en-US" sz="1200" dirty="0" err="1"/>
              <a:t>temperatue</a:t>
            </a:r>
            <a:r>
              <a:rPr lang="en-US" sz="1200" dirty="0"/>
              <a:t> and precipitation </a:t>
            </a:r>
            <a:r>
              <a:rPr lang="en-US" sz="1200" kern="1200" dirty="0">
                <a:solidFill>
                  <a:schemeClr val="tx1"/>
                </a:solidFill>
                <a:effectLst/>
                <a:latin typeface="+mn-lt"/>
                <a:ea typeface="+mn-ea"/>
                <a:cs typeface="+mn-cs"/>
              </a:rPr>
              <a:t>we calculated two </a:t>
            </a:r>
            <a:r>
              <a:rPr lang="en-US" sz="1200" kern="1200" dirty="0" err="1">
                <a:solidFill>
                  <a:schemeClr val="tx1"/>
                </a:solidFill>
                <a:effectLst/>
                <a:latin typeface="+mn-lt"/>
                <a:ea typeface="+mn-ea"/>
                <a:cs typeface="+mn-cs"/>
              </a:rPr>
              <a:t>Köppen</a:t>
            </a:r>
            <a:r>
              <a:rPr lang="en-US" sz="1200" kern="1200" dirty="0">
                <a:solidFill>
                  <a:schemeClr val="tx1"/>
                </a:solidFill>
                <a:effectLst/>
                <a:latin typeface="+mn-lt"/>
                <a:ea typeface="+mn-ea"/>
                <a:cs typeface="+mn-cs"/>
              </a:rPr>
              <a:t> maps: A “Normal” </a:t>
            </a:r>
            <a:r>
              <a:rPr lang="en-US" sz="1200" kern="1200" dirty="0" err="1">
                <a:solidFill>
                  <a:schemeClr val="tx1"/>
                </a:solidFill>
                <a:effectLst/>
                <a:latin typeface="+mn-lt"/>
                <a:ea typeface="+mn-ea"/>
                <a:cs typeface="+mn-cs"/>
              </a:rPr>
              <a:t>Köppen</a:t>
            </a:r>
            <a:r>
              <a:rPr lang="en-US" sz="1200" kern="1200" dirty="0">
                <a:solidFill>
                  <a:schemeClr val="tx1"/>
                </a:solidFill>
                <a:effectLst/>
                <a:latin typeface="+mn-lt"/>
                <a:ea typeface="+mn-ea"/>
                <a:cs typeface="+mn-cs"/>
              </a:rPr>
              <a:t> map and El Niño </a:t>
            </a:r>
            <a:r>
              <a:rPr lang="en-US" sz="1200" kern="1200" dirty="0" err="1">
                <a:solidFill>
                  <a:schemeClr val="tx1"/>
                </a:solidFill>
                <a:effectLst/>
                <a:latin typeface="+mn-lt"/>
                <a:ea typeface="+mn-ea"/>
                <a:cs typeface="+mn-cs"/>
              </a:rPr>
              <a:t>Köppen</a:t>
            </a:r>
            <a:r>
              <a:rPr lang="en-US" sz="1200" kern="1200" dirty="0">
                <a:solidFill>
                  <a:schemeClr val="tx1"/>
                </a:solidFill>
                <a:effectLst/>
                <a:latin typeface="+mn-lt"/>
                <a:ea typeface="+mn-ea"/>
                <a:cs typeface="+mn-cs"/>
              </a:rPr>
              <a:t> maps.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To calculate El Niño </a:t>
            </a:r>
            <a:r>
              <a:rPr lang="en-US" sz="1200" kern="1200" dirty="0" err="1">
                <a:solidFill>
                  <a:schemeClr val="tx1"/>
                </a:solidFill>
                <a:effectLst/>
                <a:latin typeface="+mn-lt"/>
                <a:ea typeface="+mn-ea"/>
                <a:cs typeface="+mn-cs"/>
              </a:rPr>
              <a:t>Köppen</a:t>
            </a:r>
            <a:r>
              <a:rPr lang="en-US" sz="1200" kern="1200" dirty="0">
                <a:solidFill>
                  <a:schemeClr val="tx1"/>
                </a:solidFill>
                <a:effectLst/>
                <a:latin typeface="+mn-lt"/>
                <a:ea typeface="+mn-ea"/>
                <a:cs typeface="+mn-cs"/>
              </a:rPr>
              <a:t> maps, you should use only the available El Niño years, e.g. [1982 1997 1986 2002 2009…..2015]. </a:t>
            </a:r>
            <a:endParaRPr lang="es-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kern="1200" dirty="0">
              <a:solidFill>
                <a:schemeClr val="tx1"/>
              </a:solidFill>
              <a:effectLst/>
              <a:latin typeface="+mn-lt"/>
              <a:ea typeface="+mn-ea"/>
              <a:cs typeface="+mn-cs"/>
            </a:endParaRPr>
          </a:p>
          <a:p>
            <a:r>
              <a:rPr lang="es-US" sz="1200" b="1" kern="1200" dirty="0">
                <a:solidFill>
                  <a:schemeClr val="tx1"/>
                </a:solidFill>
                <a:effectLst/>
                <a:latin typeface="+mn-lt"/>
                <a:ea typeface="+mn-ea"/>
                <a:cs typeface="+mn-cs"/>
              </a:rPr>
              <a:t> 3. </a:t>
            </a:r>
            <a:r>
              <a:rPr lang="en-US" sz="1200" kern="1200" dirty="0">
                <a:solidFill>
                  <a:schemeClr val="tx1"/>
                </a:solidFill>
                <a:effectLst/>
                <a:latin typeface="+mn-lt"/>
                <a:ea typeface="+mn-ea"/>
                <a:cs typeface="+mn-cs"/>
              </a:rPr>
              <a:t>To Calculate a climate shift due to El Niño impacts , Matrix with “Normal” Koeppen Values is subtracted from El Nino Koeppen matrix into the defined geographical area. As output, a map with the nature of the changes will be displayed. The matrix “C” with the numerical code of the changes should be saved in a file.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4- 5 </a:t>
            </a:r>
            <a:r>
              <a:rPr lang="en-US" sz="1200" kern="1200" dirty="0">
                <a:solidFill>
                  <a:schemeClr val="tx1"/>
                </a:solidFill>
                <a:effectLst/>
                <a:latin typeface="+mn-lt"/>
                <a:ea typeface="+mn-ea"/>
                <a:cs typeface="+mn-cs"/>
              </a:rPr>
              <a:t>Although the method seems to be simple, to obtain the shifts map it require a logical analysis on what do the observed changes mean.  For example if in a certain point a we detected a shift  Am  to Aw. What does it mean??</a:t>
            </a:r>
            <a:endParaRPr lang="es-US" sz="1200" kern="1200" dirty="0">
              <a:solidFill>
                <a:schemeClr val="tx1"/>
              </a:solidFill>
              <a:effectLst/>
              <a:latin typeface="+mn-lt"/>
              <a:ea typeface="+mn-ea"/>
              <a:cs typeface="+mn-cs"/>
            </a:endParaRPr>
          </a:p>
          <a:p>
            <a:endParaRPr lang="es-US"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12</a:t>
            </a:fld>
            <a:endParaRPr lang="es-US"/>
          </a:p>
        </p:txBody>
      </p:sp>
    </p:spTree>
    <p:extLst>
      <p:ext uri="{BB962C8B-B14F-4D97-AF65-F5344CB8AC3E}">
        <p14:creationId xmlns:p14="http://schemas.microsoft.com/office/powerpoint/2010/main" val="3911994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666875" y="466725"/>
            <a:ext cx="2974975" cy="1673225"/>
          </a:xfrm>
        </p:spPr>
      </p:sp>
      <p:sp>
        <p:nvSpPr>
          <p:cNvPr id="3" name="Marcador de notas 2"/>
          <p:cNvSpPr>
            <a:spLocks noGrp="1"/>
          </p:cNvSpPr>
          <p:nvPr>
            <p:ph type="body" idx="1"/>
          </p:nvPr>
        </p:nvSpPr>
        <p:spPr>
          <a:xfrm>
            <a:off x="685800" y="2462148"/>
            <a:ext cx="5689600" cy="6394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give a more simplified view, based on the nature of the observed </a:t>
            </a:r>
            <a:r>
              <a:rPr lang="en-US" sz="1200" kern="1200" dirty="0" err="1">
                <a:solidFill>
                  <a:schemeClr val="tx1"/>
                </a:solidFill>
                <a:effectLst/>
                <a:latin typeface="+mn-lt"/>
                <a:ea typeface="+mn-ea"/>
                <a:cs typeface="+mn-cs"/>
              </a:rPr>
              <a:t>Köppen</a:t>
            </a:r>
            <a:r>
              <a:rPr lang="en-US" sz="1200" kern="1200" dirty="0">
                <a:solidFill>
                  <a:schemeClr val="tx1"/>
                </a:solidFill>
                <a:effectLst/>
                <a:latin typeface="+mn-lt"/>
                <a:ea typeface="+mn-ea"/>
                <a:cs typeface="+mn-cs"/>
              </a:rPr>
              <a:t>-Geiger climate shifts during El Niño, we developed a classification focused on the result of what a shift means in terms of “drier” and “wetter”  or “cool” “warm” climate types . The classification is divided into two main groups by type of climate shifts and of subtypes.</a:t>
            </a:r>
            <a:endParaRPr lang="es-US" sz="1200" kern="1200" dirty="0">
              <a:solidFill>
                <a:schemeClr val="tx1"/>
              </a:solidFill>
              <a:effectLst/>
              <a:latin typeface="+mn-lt"/>
              <a:ea typeface="+mn-ea"/>
              <a:cs typeface="+mn-cs"/>
            </a:endParaRPr>
          </a:p>
          <a:p>
            <a:endParaRPr lang="en-US" sz="1200" b="1" dirty="0"/>
          </a:p>
          <a:p>
            <a:r>
              <a:rPr lang="en-US" sz="1200" b="1" dirty="0"/>
              <a:t>Group 1</a:t>
            </a:r>
            <a:r>
              <a:rPr lang="en-US" sz="1200" dirty="0"/>
              <a:t> Includes climate shifts where the most significant changes occur over the precipitation. </a:t>
            </a:r>
          </a:p>
          <a:p>
            <a:r>
              <a:rPr lang="en-US" sz="1200" dirty="0"/>
              <a:t>This includes three types of the traditional “wet to dry” impacts (1.1, 1.2 1,3) but with other two giving information about seasonal</a:t>
            </a:r>
            <a:r>
              <a:rPr lang="en-US" sz="1200" b="1" dirty="0"/>
              <a:t> 1* </a:t>
            </a:r>
            <a:r>
              <a:rPr lang="en-US" sz="1200" dirty="0"/>
              <a:t>One example is the climate shift from Tropical Monsoon (</a:t>
            </a:r>
            <a:r>
              <a:rPr lang="en-US" sz="1200" i="1" dirty="0"/>
              <a:t>Am</a:t>
            </a:r>
            <a:r>
              <a:rPr lang="en-US" sz="1200" dirty="0"/>
              <a:t>) to Tropical Savanna (</a:t>
            </a:r>
            <a:r>
              <a:rPr lang="en-US" sz="1200" i="1" dirty="0"/>
              <a:t>Aw</a:t>
            </a:r>
            <a:r>
              <a:rPr lang="en-US" sz="1200" dirty="0"/>
              <a:t>). The most significant characteristic is a reinforcement of the dry season, which is clearly a shift to a drier climate (type 1) .	</a:t>
            </a:r>
          </a:p>
          <a:p>
            <a:endParaRPr lang="en-US" sz="1200" dirty="0"/>
          </a:p>
          <a:p>
            <a:r>
              <a:rPr lang="en-US" sz="1200" b="1" dirty="0"/>
              <a:t>2*</a:t>
            </a:r>
            <a:r>
              <a:rPr lang="en-US" sz="1200" dirty="0"/>
              <a:t>Two types of climate shifts are related to changes in the seasonal regime: 1.4 “ </a:t>
            </a:r>
            <a:r>
              <a:rPr lang="en-US" sz="1200" b="1" dirty="0"/>
              <a:t>shift towards an increased contrast between the wet and dry seasons</a:t>
            </a:r>
            <a:r>
              <a:rPr lang="en-US" sz="1200" dirty="0"/>
              <a:t>”  and 1.5 “</a:t>
            </a:r>
            <a:r>
              <a:rPr lang="en-US" sz="1200" b="1" dirty="0"/>
              <a:t>a shift towards a rainfall seasonal reversal in the rainfall minimum month”. </a:t>
            </a:r>
            <a:r>
              <a:rPr lang="en-US" sz="1200" dirty="0"/>
              <a:t>The first of these two types indicates changes that are not necessarily linked to a drier or a wetter climate, but are related to changes in rainfall in one or more seasons that increase the seasonal contrast between the wet and dry seasons. </a:t>
            </a:r>
            <a:r>
              <a:rPr lang="en-US" sz="1200" b="1" dirty="0"/>
              <a:t>3* </a:t>
            </a:r>
            <a:r>
              <a:rPr lang="en-US" sz="1200" dirty="0"/>
              <a:t>One example is the climate shift from Humid Subtropical (</a:t>
            </a:r>
            <a:r>
              <a:rPr lang="en-US" sz="1200" i="1" dirty="0" err="1"/>
              <a:t>Cfa</a:t>
            </a:r>
            <a:r>
              <a:rPr lang="en-US" sz="1200" dirty="0"/>
              <a:t>) to Mediterranean (</a:t>
            </a:r>
            <a:r>
              <a:rPr lang="en-US" sz="1200" i="1" dirty="0" err="1"/>
              <a:t>Csa</a:t>
            </a:r>
            <a:r>
              <a:rPr lang="en-US" sz="1200" dirty="0"/>
              <a:t>)</a:t>
            </a:r>
            <a:r>
              <a:rPr lang="en-US" sz="1200" i="1" dirty="0"/>
              <a:t> </a:t>
            </a:r>
            <a:r>
              <a:rPr lang="en-US" sz="1200" dirty="0"/>
              <a:t>in this shift, the very stable Humid Subtropical climate changes when anomalous rainy conditions appears in the winter season, this is a typical change in the SE of the Unites States.</a:t>
            </a:r>
          </a:p>
          <a:p>
            <a:endParaRPr lang="es-US" sz="1200" dirty="0"/>
          </a:p>
          <a:p>
            <a:r>
              <a:rPr lang="en-US" sz="1200" dirty="0"/>
              <a:t>“Seasonal reversal” appears when the monthly rainfall minimum, usually defined into the dry season shift toward one month of the rainy season. In savanna climate a seasonal reversal means a shift from Aw type to As (savanna with a dry summer) or vice versa.  </a:t>
            </a:r>
          </a:p>
          <a:p>
            <a:endParaRPr lang="en-US" sz="1200" dirty="0"/>
          </a:p>
          <a:p>
            <a:r>
              <a:rPr lang="en-US" sz="1200" dirty="0"/>
              <a:t>Causes that lead to a seasonal reversal could be: Abnormally heavy rains the  winter season followed by a dry summer ( which seems to be case of the Western Cuba) or an extremely dry summer or </a:t>
            </a:r>
            <a:r>
              <a:rPr lang="en-US" sz="1200" dirty="0" err="1"/>
              <a:t>canicula</a:t>
            </a:r>
            <a:r>
              <a:rPr lang="en-US" sz="1200" dirty="0"/>
              <a:t> with drought condition as is the case in the “Dry Corridor” area of Central America.</a:t>
            </a:r>
          </a:p>
          <a:p>
            <a:endParaRPr lang="en-US" sz="1200" dirty="0"/>
          </a:p>
          <a:p>
            <a:r>
              <a:rPr lang="en-US" sz="1200" dirty="0"/>
              <a:t>	</a:t>
            </a:r>
            <a:r>
              <a:rPr lang="en-US" sz="1200" b="1" dirty="0"/>
              <a:t>Group 2 . </a:t>
            </a:r>
            <a:r>
              <a:rPr lang="en-US" sz="1200" b="0" dirty="0"/>
              <a:t>More common in High and Middle</a:t>
            </a:r>
            <a:r>
              <a:rPr lang="en-US" sz="1200" dirty="0"/>
              <a:t> latitudes,  In tropical areas tends to be concentrated in the continental highlands. This group is composed of two types of climate shifts. The first is a “cool to warm” type,  for example we can found a climate shift from Subtropical Highland (</a:t>
            </a:r>
            <a:r>
              <a:rPr lang="en-US" sz="1200" i="1" dirty="0" err="1"/>
              <a:t>Cwb</a:t>
            </a:r>
            <a:r>
              <a:rPr lang="en-US" sz="1200" dirty="0"/>
              <a:t>) to Monsoon-influenced Humid Subtropical (</a:t>
            </a:r>
            <a:r>
              <a:rPr lang="en-US" sz="1200" i="1" dirty="0" err="1"/>
              <a:t>Cwa</a:t>
            </a:r>
            <a:r>
              <a:rPr lang="en-US" sz="1200" dirty="0"/>
              <a:t>), in the mountainous areas of Guatemala. The second is a “warm to cool” type. An example is the climate shift from Hot Semiarid (</a:t>
            </a:r>
            <a:r>
              <a:rPr lang="en-US" sz="1200" i="1" dirty="0" err="1"/>
              <a:t>Bsh</a:t>
            </a:r>
            <a:r>
              <a:rPr lang="en-US" sz="1200" dirty="0"/>
              <a:t>) to Cold Semiarid (</a:t>
            </a:r>
            <a:r>
              <a:rPr lang="en-US" sz="1200" i="1" dirty="0" err="1"/>
              <a:t>Bsk</a:t>
            </a:r>
            <a:r>
              <a:rPr lang="en-US" sz="1200" dirty="0"/>
              <a:t>)</a:t>
            </a:r>
            <a:r>
              <a:rPr lang="en-US" sz="1200" i="1" dirty="0"/>
              <a:t>, </a:t>
            </a:r>
            <a:r>
              <a:rPr lang="en-US" sz="1200" dirty="0"/>
              <a:t>which is basically due to the abnormal irruption of cold air masses that are found in the semiarid areas in northern Mexico. </a:t>
            </a:r>
            <a:endParaRPr lang="es-US" sz="1200" dirty="0"/>
          </a:p>
          <a:p>
            <a:endParaRPr lang="es-US"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13</a:t>
            </a:fld>
            <a:endParaRPr lang="es-US"/>
          </a:p>
        </p:txBody>
      </p:sp>
    </p:spTree>
    <p:extLst>
      <p:ext uri="{BB962C8B-B14F-4D97-AF65-F5344CB8AC3E}">
        <p14:creationId xmlns:p14="http://schemas.microsoft.com/office/powerpoint/2010/main" val="1892955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r>
              <a:rPr lang="en-US" sz="1400" dirty="0"/>
              <a:t>To illustrate how it works we are showing here an example with Indonesia using the Climate Hazard Group data base</a:t>
            </a:r>
          </a:p>
          <a:p>
            <a:r>
              <a:rPr lang="en-US" sz="1400" dirty="0"/>
              <a:t>Indonesia's climate is almost entirely tropical, dominated by the tropical rainforest climate found in every major island of Indonesia, followed by the tropical monsoon climate that predominantly lies along Java's coastal north, Sulawesi's coastal south and east, and </a:t>
            </a:r>
            <a:r>
              <a:rPr lang="en-US" sz="1400" dirty="0">
                <a:latin typeface="Arial" panose="020B0604020202020204" pitchFamily="34" charset="0"/>
                <a:cs typeface="Arial" panose="020B0604020202020204" pitchFamily="34" charset="0"/>
              </a:rPr>
              <a:t>Bali</a:t>
            </a:r>
            <a:r>
              <a:rPr lang="en-US" sz="1400" dirty="0"/>
              <a:t>, and finally the tropical Savanna climate, found in isolated locations of Central Java, lowland East Java, coastal southern Papua and smaller islands to the east of Lombok. Cooler climate types do exist in mountainous regions. </a:t>
            </a:r>
          </a:p>
          <a:p>
            <a:endParaRPr lang="en-US" sz="1400" dirty="0"/>
          </a:p>
          <a:p>
            <a:r>
              <a:rPr lang="en-US" sz="1400" dirty="0"/>
              <a:t>On the average El Nino event disrupt the rainforest climate  in all the majors island particularly in the South of Java, South of Borneo and Celebes, moving to drier versions of the tropical climate, which mean an abnormal seasonal rainfall regime with dry conditions in the rainy season.</a:t>
            </a:r>
            <a:endParaRPr lang="es-US" sz="1400" dirty="0"/>
          </a:p>
          <a:p>
            <a:endParaRPr lang="es-US"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14</a:t>
            </a:fld>
            <a:endParaRPr lang="es-US"/>
          </a:p>
        </p:txBody>
      </p:sp>
    </p:spTree>
    <p:extLst>
      <p:ext uri="{BB962C8B-B14F-4D97-AF65-F5344CB8AC3E}">
        <p14:creationId xmlns:p14="http://schemas.microsoft.com/office/powerpoint/2010/main" val="3042256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a:latin typeface="Times New Roman" panose="02020603050405020304" pitchFamily="18" charset="0"/>
                <a:ea typeface="Calibri" panose="020F0502020204030204" pitchFamily="34" charset="0"/>
                <a:cs typeface="Times New Roman" panose="02020603050405020304" pitchFamily="18" charset="0"/>
              </a:rPr>
              <a:t>Although average El Niño impacts maps are important sources of knowledge and tools for decision makers, they </a:t>
            </a:r>
            <a:r>
              <a:rPr lang="en-US" sz="1400" noProof="0" dirty="0"/>
              <a:t>give only a general view about what to expect and sometimes could lead to confusion and miscalculations  in DRR activities. This is due not only to the own internal variability of EN event but also to  Interactions of El Niño teleconnection with others regional circulation patterns . Keeping Indonesia as an example we are showing at the left a shift in precipitation regime in 1982-83 and in 1986-87 to the right. Although the general pattern of El Nino impact are similar. There are important differences in extension of affected areas and magnitude of the impacts.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noProof="0" dirty="0"/>
          </a:p>
          <a:p>
            <a:r>
              <a:rPr lang="en-US" sz="1400" b="1" noProof="0" dirty="0"/>
              <a:t>So it is important to visualize our uncertainty in terms of impact. Where impacts are more expectable?.</a:t>
            </a:r>
          </a:p>
          <a:p>
            <a:r>
              <a:rPr lang="en-US" sz="1400" b="1" noProof="0" dirty="0"/>
              <a:t>To do this we should calculate the Frequency maps.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US"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15</a:t>
            </a:fld>
            <a:endParaRPr lang="es-US"/>
          </a:p>
        </p:txBody>
      </p:sp>
    </p:spTree>
    <p:extLst>
      <p:ext uri="{BB962C8B-B14F-4D97-AF65-F5344CB8AC3E}">
        <p14:creationId xmlns:p14="http://schemas.microsoft.com/office/powerpoint/2010/main" val="1655215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r>
              <a:rPr lang="en-US" sz="1400" dirty="0"/>
              <a:t>The Slide shows a logical diagram of how to construct frequency maps. Basically Steps 1.0 to 2.0 reproduce the processing of the flow chart shown in Figure 3 but considers a year by year basis. That is, the </a:t>
            </a:r>
            <a:r>
              <a:rPr lang="en-US" sz="1400" dirty="0" err="1"/>
              <a:t>Köppen</a:t>
            </a:r>
            <a:r>
              <a:rPr lang="en-US" sz="1400" dirty="0"/>
              <a:t>-Geiger classification is calculated according to each El Niño year individually and then is compared with the long-term average classification to get individual climate shift maps. Once the shifts for individual El Niño years have been calculated, the frequency of different climate shifts can be easily calculated as :</a:t>
            </a:r>
            <a:r>
              <a:rPr lang="en-US" sz="1400" i="1" dirty="0"/>
              <a:t> </a:t>
            </a:r>
            <a:endParaRPr lang="es-US" sz="1400" dirty="0"/>
          </a:p>
          <a:p>
            <a:endParaRPr lang="en-US" sz="1400" i="1" dirty="0"/>
          </a:p>
          <a:p>
            <a:r>
              <a:rPr lang="en-US" sz="1400" i="1" dirty="0" err="1"/>
              <a:t>Ft</a:t>
            </a:r>
            <a:r>
              <a:rPr lang="en-US" sz="1400" baseline="-25000" dirty="0" err="1"/>
              <a:t>i</a:t>
            </a:r>
            <a:r>
              <a:rPr lang="en-US" sz="1400" dirty="0"/>
              <a:t> =  </a:t>
            </a:r>
            <a:r>
              <a:rPr lang="en-US" sz="1400" i="1" dirty="0" err="1"/>
              <a:t>St</a:t>
            </a:r>
            <a:r>
              <a:rPr lang="en-US" sz="1400" baseline="-25000" dirty="0" err="1"/>
              <a:t>i</a:t>
            </a:r>
            <a:r>
              <a:rPr lang="en-US" sz="1400" dirty="0"/>
              <a:t>/N</a:t>
            </a:r>
            <a:endParaRPr lang="es-US" sz="1400" dirty="0"/>
          </a:p>
          <a:p>
            <a:r>
              <a:rPr lang="en-US" sz="1400" dirty="0"/>
              <a:t> </a:t>
            </a:r>
            <a:endParaRPr lang="es-US" sz="1400" dirty="0"/>
          </a:p>
          <a:p>
            <a:r>
              <a:rPr lang="en-US" sz="1400" dirty="0"/>
              <a:t>Where </a:t>
            </a:r>
            <a:r>
              <a:rPr lang="en-US" sz="1400" i="1" dirty="0" err="1"/>
              <a:t>Ft</a:t>
            </a:r>
            <a:r>
              <a:rPr lang="en-US" sz="1400" baseline="-25000" dirty="0" err="1"/>
              <a:t>i</a:t>
            </a:r>
            <a:r>
              <a:rPr lang="en-US" sz="1400" dirty="0"/>
              <a:t> is the frequency at point </a:t>
            </a:r>
            <a:r>
              <a:rPr lang="en-US" sz="1400" baseline="-25000" dirty="0" err="1"/>
              <a:t>i</a:t>
            </a:r>
            <a:r>
              <a:rPr lang="en-US" sz="1400" dirty="0"/>
              <a:t> for a shift type </a:t>
            </a:r>
            <a:r>
              <a:rPr lang="en-US" sz="1400" i="1" dirty="0"/>
              <a:t>t</a:t>
            </a:r>
            <a:r>
              <a:rPr lang="en-US" sz="1400" dirty="0"/>
              <a:t>, </a:t>
            </a:r>
            <a:r>
              <a:rPr lang="en-US" sz="1400" i="1" dirty="0" err="1"/>
              <a:t>St</a:t>
            </a:r>
            <a:r>
              <a:rPr lang="en-US" sz="1400" baseline="-25000" dirty="0" err="1"/>
              <a:t>i</a:t>
            </a:r>
            <a:r>
              <a:rPr lang="en-US" sz="1400" dirty="0"/>
              <a:t> is the number of El Niño Years with a shift type </a:t>
            </a:r>
            <a:endParaRPr lang="es-US" sz="1400"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16</a:t>
            </a:fld>
            <a:endParaRPr lang="es-US"/>
          </a:p>
        </p:txBody>
      </p:sp>
    </p:spTree>
    <p:extLst>
      <p:ext uri="{BB962C8B-B14F-4D97-AF65-F5344CB8AC3E}">
        <p14:creationId xmlns:p14="http://schemas.microsoft.com/office/powerpoint/2010/main" val="3683942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r>
              <a:rPr lang="en-US" sz="1400" kern="1200" dirty="0">
                <a:solidFill>
                  <a:schemeClr val="tx1"/>
                </a:solidFill>
                <a:effectLst/>
                <a:latin typeface="+mn-lt"/>
                <a:ea typeface="+mn-ea"/>
                <a:cs typeface="+mn-cs"/>
              </a:rPr>
              <a:t>Although it could be different ways to get derivatives maps; </a:t>
            </a:r>
            <a:r>
              <a:rPr lang="en-US" sz="1400" b="1" kern="1200" dirty="0">
                <a:solidFill>
                  <a:schemeClr val="tx1"/>
                </a:solidFill>
                <a:effectLst/>
                <a:latin typeface="+mn-lt"/>
                <a:ea typeface="+mn-ea"/>
                <a:cs typeface="+mn-cs"/>
              </a:rPr>
              <a:t>to calculate frequency of impacts and risk maps would give an important tool to policy makers and specialist. </a:t>
            </a:r>
            <a:r>
              <a:rPr lang="en-US" sz="1400" kern="1200" dirty="0">
                <a:solidFill>
                  <a:schemeClr val="tx1"/>
                </a:solidFill>
                <a:effectLst/>
                <a:latin typeface="+mn-lt"/>
                <a:ea typeface="+mn-ea"/>
                <a:cs typeface="+mn-cs"/>
              </a:rPr>
              <a:t>To obtain these maps we should process El Niño Years individually to create references of variability. </a:t>
            </a:r>
          </a:p>
          <a:p>
            <a:endParaRPr lang="es-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This step is a little more time consuming because you will need to replicate man times the same processing but results are really encouraging.</a:t>
            </a:r>
          </a:p>
          <a:p>
            <a:endParaRPr lang="en-US" sz="1400" kern="1200" dirty="0">
              <a:solidFill>
                <a:schemeClr val="tx1"/>
              </a:solidFill>
              <a:effectLst/>
              <a:latin typeface="+mn-lt"/>
              <a:ea typeface="+mn-ea"/>
              <a:cs typeface="+mn-cs"/>
            </a:endParaRPr>
          </a:p>
          <a:p>
            <a:pPr marL="342900" indent="-342900">
              <a:buAutoNum type="arabicPeriod"/>
            </a:pPr>
            <a:r>
              <a:rPr lang="en-US" sz="1400" kern="1200" dirty="0">
                <a:solidFill>
                  <a:schemeClr val="tx1"/>
                </a:solidFill>
                <a:effectLst/>
                <a:latin typeface="+mn-lt"/>
                <a:ea typeface="+mn-ea"/>
                <a:cs typeface="+mn-cs"/>
              </a:rPr>
              <a:t>To create year to year </a:t>
            </a:r>
            <a:r>
              <a:rPr lang="en-US" sz="1400" kern="1200" dirty="0" err="1">
                <a:solidFill>
                  <a:schemeClr val="tx1"/>
                </a:solidFill>
                <a:effectLst/>
                <a:latin typeface="+mn-lt"/>
                <a:ea typeface="+mn-ea"/>
                <a:cs typeface="+mn-cs"/>
              </a:rPr>
              <a:t>Köppen</a:t>
            </a:r>
            <a:r>
              <a:rPr lang="en-US" sz="1400" kern="1200" dirty="0">
                <a:solidFill>
                  <a:schemeClr val="tx1"/>
                </a:solidFill>
                <a:effectLst/>
                <a:latin typeface="+mn-lt"/>
                <a:ea typeface="+mn-ea"/>
                <a:cs typeface="+mn-cs"/>
              </a:rPr>
              <a:t> maps . For each El Niño year we will performs steps described before in slide   taking care that the input matrix will be one El Nino  year each time, e.g. [1982], [2015] . The gridded data matrix for each year </a:t>
            </a:r>
            <a:r>
              <a:rPr lang="en-US" sz="1400" b="1" kern="1200" dirty="0">
                <a:solidFill>
                  <a:schemeClr val="tx1"/>
                </a:solidFill>
                <a:effectLst/>
                <a:latin typeface="+mn-lt"/>
                <a:ea typeface="+mn-ea"/>
                <a:cs typeface="+mn-cs"/>
              </a:rPr>
              <a:t>S</a:t>
            </a:r>
            <a:r>
              <a:rPr lang="en-US" sz="1400" kern="1200" dirty="0">
                <a:solidFill>
                  <a:schemeClr val="tx1"/>
                </a:solidFill>
                <a:effectLst/>
                <a:latin typeface="+mn-lt"/>
                <a:ea typeface="+mn-ea"/>
                <a:cs typeface="+mn-cs"/>
              </a:rPr>
              <a:t>(year) should be saved. </a:t>
            </a:r>
          </a:p>
          <a:p>
            <a:pPr marL="342900" indent="-342900">
              <a:buAutoNum type="arabicPeriod"/>
            </a:pPr>
            <a:endParaRPr lang="en-US" sz="1400" kern="1200" dirty="0">
              <a:solidFill>
                <a:schemeClr val="tx1"/>
              </a:solidFill>
              <a:effectLst/>
              <a:latin typeface="+mn-lt"/>
              <a:ea typeface="+mn-ea"/>
              <a:cs typeface="+mn-cs"/>
            </a:endParaRPr>
          </a:p>
          <a:p>
            <a:pPr marL="342900" indent="-342900">
              <a:buAutoNum type="arabicPeriod"/>
            </a:pPr>
            <a:r>
              <a:rPr lang="en-US" sz="1400" kern="1200" dirty="0">
                <a:solidFill>
                  <a:schemeClr val="tx1"/>
                </a:solidFill>
                <a:effectLst/>
                <a:latin typeface="+mn-lt"/>
                <a:ea typeface="+mn-ea"/>
                <a:cs typeface="+mn-cs"/>
              </a:rPr>
              <a:t>Once the year to year calculations is finished, frequency maps and data are calculated for each shift type you want.</a:t>
            </a:r>
            <a:endParaRPr lang="es-US" sz="1400" kern="1200" dirty="0">
              <a:solidFill>
                <a:schemeClr val="tx1"/>
              </a:solidFill>
              <a:effectLst/>
              <a:latin typeface="+mn-lt"/>
              <a:ea typeface="+mn-ea"/>
              <a:cs typeface="+mn-cs"/>
            </a:endParaRPr>
          </a:p>
          <a:p>
            <a:endParaRPr lang="es-US"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17</a:t>
            </a:fld>
            <a:endParaRPr lang="es-US"/>
          </a:p>
        </p:txBody>
      </p:sp>
    </p:spTree>
    <p:extLst>
      <p:ext uri="{BB962C8B-B14F-4D97-AF65-F5344CB8AC3E}">
        <p14:creationId xmlns:p14="http://schemas.microsoft.com/office/powerpoint/2010/main" val="2813450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Times New Roman" panose="02020603050405020304" pitchFamily="18" charset="0"/>
                <a:ea typeface="Calibri" panose="020F0502020204030204" pitchFamily="34" charset="0"/>
                <a:cs typeface="Times New Roman" panose="02020603050405020304" pitchFamily="18" charset="0"/>
              </a:rPr>
              <a:t>Why a frequency map is important? </a:t>
            </a:r>
          </a:p>
          <a:p>
            <a:pPr marL="285750" indent="-285750">
              <a:buFontTx/>
              <a:buChar char="-"/>
            </a:pPr>
            <a:r>
              <a:rPr lang="en-US" sz="1400" b="1" dirty="0"/>
              <a:t>It is a tool to identify the more vulnerable areas</a:t>
            </a:r>
          </a:p>
          <a:p>
            <a:pPr marL="285750" indent="-285750">
              <a:buFontTx/>
              <a:buChar char="-"/>
            </a:pPr>
            <a:r>
              <a:rPr lang="en-US" sz="1400" b="1" dirty="0"/>
              <a:t>It is a quantitative measure of our uncertainty  in term of impacts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BUT also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Maps of frequency of dry/wet impacts open the door to the calculation of risk maps.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There is different way to calculate a risk map. Basically a risk estimation in a social context represents the damage or the fatalities that are statistically expected due to the hazard impact in certain scenario. So,  Societal risk can be defined as the “product of the expected damage in a scenario…and </a:t>
            </a:r>
            <a:r>
              <a:rPr lang="en-US" sz="1400" b="1" kern="1200" dirty="0">
                <a:solidFill>
                  <a:schemeClr val="tx1"/>
                </a:solidFill>
                <a:effectLst/>
                <a:latin typeface="+mn-lt"/>
                <a:ea typeface="+mn-ea"/>
                <a:cs typeface="+mn-cs"/>
              </a:rPr>
              <a:t>the frequency of this scenario”.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In the context of El Niño, societal risk is the potential economic and population losses that are anticipated with the forecast of a warm event and its related anomalies (e.g., floods and droughts).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in a simplest form, the frequency map itself could be considered a measure of risk, otherwise if we combine this information with other such as cost of damage, levels of a disease infection or simply severity of the hazard we can construct different risk maps.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mn-lt"/>
              <a:ea typeface="+mn-ea"/>
              <a:cs typeface="+mn-cs"/>
            </a:endParaRPr>
          </a:p>
          <a:p>
            <a:endParaRPr lang="es-US"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18</a:t>
            </a:fld>
            <a:endParaRPr lang="es-US"/>
          </a:p>
        </p:txBody>
      </p:sp>
    </p:spTree>
    <p:extLst>
      <p:ext uri="{BB962C8B-B14F-4D97-AF65-F5344CB8AC3E}">
        <p14:creationId xmlns:p14="http://schemas.microsoft.com/office/powerpoint/2010/main" val="3009084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r>
              <a:rPr lang="en-US" sz="1400" dirty="0"/>
              <a:t>To obtain our results we designed scripts that can be classified in 3 groups </a:t>
            </a:r>
            <a:r>
              <a:rPr lang="en-US" sz="1400" b="1" dirty="0"/>
              <a:t>Input and processing data</a:t>
            </a:r>
            <a:r>
              <a:rPr lang="en-US" sz="1400" dirty="0"/>
              <a:t>, </a:t>
            </a:r>
            <a:r>
              <a:rPr lang="en-US" sz="1400" b="1" dirty="0"/>
              <a:t>Calculations of Koeppen Maps and calculations of shifts and </a:t>
            </a:r>
            <a:r>
              <a:rPr lang="en-US" sz="1400" b="1" dirty="0" err="1"/>
              <a:t>frecuencias</a:t>
            </a:r>
            <a:r>
              <a:rPr lang="en-US" sz="1400" b="1" dirty="0"/>
              <a:t>.  </a:t>
            </a:r>
            <a:r>
              <a:rPr lang="en-US" sz="1400" b="0" dirty="0"/>
              <a:t>Everybody can access these scripts in the web address I am provided  in the slide. Additionally there is PDF document as a “Guidebook” to help and clarify our methods.</a:t>
            </a:r>
          </a:p>
          <a:p>
            <a:endParaRPr lang="en-US" sz="1400" b="0" dirty="0"/>
          </a:p>
          <a:p>
            <a:r>
              <a:rPr lang="en-US" sz="1400" b="0" dirty="0"/>
              <a:t>It is important to be clear that these ARE NOT recipes to be used without changes. Some parameters had to be modified according each specific circumstance. You should understand every step and be creative. </a:t>
            </a:r>
            <a:endParaRPr lang="en-US" sz="1400" b="1"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19</a:t>
            </a:fld>
            <a:endParaRPr lang="es-US"/>
          </a:p>
        </p:txBody>
      </p:sp>
    </p:spTree>
    <p:extLst>
      <p:ext uri="{BB962C8B-B14F-4D97-AF65-F5344CB8AC3E}">
        <p14:creationId xmlns:p14="http://schemas.microsoft.com/office/powerpoint/2010/main" val="242602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ea typeface="MS Mincho" panose="02020609040205080304" pitchFamily="49" charset="-128"/>
              </a:rPr>
              <a:t>This result  is part of an ongoing project, funding by OFDA,  named “El Niño-Ready Nations” that seeks to enhance the value of National Meteorological and Hydrological Services (NMHSs) in societies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ea typeface="MS Mincho" panose="02020609040205080304" pitchFamily="49" charset="-128"/>
              </a:rPr>
              <a:t> “El Niño-Ready Nations”  is more than a  name, it is a concept created by the Dr. Michael Glantz from the Consortium of capacity Building at Colorado University. In this sense An “El Niño-Ready Nation” search for proactive actions focused on a multidisciplinary concept on El Niño that involves science, impacts, policy, economics, ethics &amp; equity issues). </a:t>
            </a:r>
            <a:r>
              <a:rPr lang="en-US" sz="1200" dirty="0">
                <a:latin typeface="Times New Roman" panose="02020603050405020304" pitchFamily="18" charset="0"/>
                <a:ea typeface="Calibri" panose="020F0502020204030204" pitchFamily="34" charset="0"/>
              </a:rPr>
              <a:t>The concept of El Niño ready nations (ENRNs) is part of the broader concepts of “Weather ready 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ea typeface="MS Mincho" panose="02020609040205080304" pitchFamily="49" charset="-128"/>
              </a:rPr>
              <a:t>One of the main task was the mapping of “El Nino Climate” , </a:t>
            </a:r>
            <a:r>
              <a:rPr lang="en-US" sz="1200" b="0" kern="1200" dirty="0">
                <a:solidFill>
                  <a:schemeClr val="tx1"/>
                </a:solidFill>
                <a:effectLst/>
                <a:latin typeface="+mn-lt"/>
                <a:ea typeface="+mn-ea"/>
                <a:cs typeface="+mn-cs"/>
              </a:rPr>
              <a:t> study </a:t>
            </a:r>
            <a:r>
              <a:rPr lang="en-US" sz="1200" dirty="0"/>
              <a:t>of El Niño and its</a:t>
            </a:r>
            <a:r>
              <a:rPr lang="en-US" dirty="0"/>
              <a:t> capacity to disturb the “normal” regional climate worldwide, in order to increase knowledge and  support the Disaster Risk Reduction (DRR) efforts and strategic preparedness for related hydro-meteorological hazards.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ea typeface="MS Mincho" panose="02020609040205080304" pitchFamily="49" charset="-128"/>
              </a:rPr>
              <a:t>More information about El Nino Ready Nation can be found in the web address indicated in the slide</a:t>
            </a:r>
          </a:p>
          <a:p>
            <a:endParaRPr lang="es-US"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2</a:t>
            </a:fld>
            <a:endParaRPr lang="es-US"/>
          </a:p>
        </p:txBody>
      </p:sp>
    </p:spTree>
    <p:extLst>
      <p:ext uri="{BB962C8B-B14F-4D97-AF65-F5344CB8AC3E}">
        <p14:creationId xmlns:p14="http://schemas.microsoft.com/office/powerpoint/2010/main" val="3402285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66900" y="230188"/>
            <a:ext cx="2489200" cy="1400175"/>
          </a:xfrm>
        </p:spPr>
      </p:sp>
      <p:sp>
        <p:nvSpPr>
          <p:cNvPr id="3" name="Notes Placeholder 2"/>
          <p:cNvSpPr>
            <a:spLocks noGrp="1"/>
          </p:cNvSpPr>
          <p:nvPr>
            <p:ph type="body" idx="1"/>
          </p:nvPr>
        </p:nvSpPr>
        <p:spPr/>
        <p:txBody>
          <a:bodyPr/>
          <a:lstStyle/>
          <a:p>
            <a:r>
              <a:rPr lang="en-US" sz="1400" dirty="0"/>
              <a:t>Guatemala, the most populous country in Central America with over 16 million habitants but high rates of poverty. National economy is dependent of agriculture and droughts are a risk factor for food security: subsistence farmers are the most vulnerable. The United Nations Organization for Food and Agriculture (FAO) estimated that during the 2015-16 El Niño more than 1 million families depended on subsistence agriculture in Central America.  </a:t>
            </a:r>
          </a:p>
          <a:p>
            <a:endParaRPr lang="en-US" sz="1400" dirty="0"/>
          </a:p>
          <a:p>
            <a:r>
              <a:rPr lang="en-US" sz="1400" b="1" kern="1200" dirty="0">
                <a:solidFill>
                  <a:schemeClr val="tx1"/>
                </a:solidFill>
                <a:effectLst/>
                <a:latin typeface="+mn-lt"/>
                <a:ea typeface="+mn-ea"/>
                <a:cs typeface="+mn-cs"/>
              </a:rPr>
              <a:t>1. Important areas of the country are located in the called “Dry Corridor” with high levels of poverty.  </a:t>
            </a:r>
            <a:r>
              <a:rPr lang="en-US" sz="1400" kern="1200" dirty="0">
                <a:solidFill>
                  <a:schemeClr val="tx1"/>
                </a:solidFill>
                <a:effectLst/>
                <a:latin typeface="+mn-lt"/>
                <a:ea typeface="+mn-ea"/>
                <a:cs typeface="+mn-cs"/>
              </a:rPr>
              <a:t>“Dry Corridor” is a region defined by a group of ecosystems that exists in the dry tropical forest of Central America. It extends across Guatemala, Honduras, Salvador, and Nicaragua. It is a stressed area in terms of rainfall that is characterized by a well-marked dry season from December to April.  Drought in the region is mostly related to below average precipitation during the rainy season and a so called annual mid-summer drought known as </a:t>
            </a:r>
            <a:r>
              <a:rPr lang="en-US" sz="1400" b="1" kern="1200" dirty="0" err="1">
                <a:solidFill>
                  <a:schemeClr val="tx1"/>
                </a:solidFill>
                <a:effectLst/>
                <a:latin typeface="+mn-lt"/>
                <a:ea typeface="+mn-ea"/>
                <a:cs typeface="+mn-cs"/>
              </a:rPr>
              <a:t>canicula</a:t>
            </a:r>
            <a:r>
              <a:rPr lang="en-US" sz="1400" kern="1200" dirty="0">
                <a:solidFill>
                  <a:schemeClr val="tx1"/>
                </a:solidFill>
                <a:effectLst/>
                <a:latin typeface="+mn-lt"/>
                <a:ea typeface="+mn-ea"/>
                <a:cs typeface="+mn-cs"/>
              </a:rPr>
              <a:t>, which is an </a:t>
            </a:r>
            <a:r>
              <a:rPr lang="en-US" sz="1400" kern="1200" dirty="0" err="1">
                <a:solidFill>
                  <a:schemeClr val="tx1"/>
                </a:solidFill>
                <a:effectLst/>
                <a:latin typeface="+mn-lt"/>
                <a:ea typeface="+mn-ea"/>
                <a:cs typeface="+mn-cs"/>
              </a:rPr>
              <a:t>intraseasonal</a:t>
            </a:r>
            <a:r>
              <a:rPr lang="en-US" sz="1400" kern="1200" dirty="0">
                <a:solidFill>
                  <a:schemeClr val="tx1"/>
                </a:solidFill>
                <a:effectLst/>
                <a:latin typeface="+mn-lt"/>
                <a:ea typeface="+mn-ea"/>
                <a:cs typeface="+mn-cs"/>
              </a:rPr>
              <a:t> period of relatively dry conditions in the middle of the rainy season in July and August </a:t>
            </a:r>
            <a:r>
              <a:rPr lang="en-US" sz="1400" dirty="0"/>
              <a:t>. </a:t>
            </a:r>
            <a:endParaRPr lang="en-GB" sz="1400" dirty="0"/>
          </a:p>
        </p:txBody>
      </p:sp>
      <p:sp>
        <p:nvSpPr>
          <p:cNvPr id="4" name="Slide Number Placeholder 3"/>
          <p:cNvSpPr>
            <a:spLocks noGrp="1"/>
          </p:cNvSpPr>
          <p:nvPr>
            <p:ph type="sldNum" sz="quarter" idx="10"/>
          </p:nvPr>
        </p:nvSpPr>
        <p:spPr/>
        <p:txBody>
          <a:bodyPr/>
          <a:lstStyle/>
          <a:p>
            <a:fld id="{AE7B73E5-23E7-3F4D-930F-1DB170369220}" type="slidenum">
              <a:rPr lang="en-GB" smtClean="0"/>
              <a:t>20</a:t>
            </a:fld>
            <a:endParaRPr lang="en-GB"/>
          </a:p>
        </p:txBody>
      </p:sp>
    </p:spTree>
    <p:extLst>
      <p:ext uri="{BB962C8B-B14F-4D97-AF65-F5344CB8AC3E}">
        <p14:creationId xmlns:p14="http://schemas.microsoft.com/office/powerpoint/2010/main" val="422573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r>
              <a:rPr lang="en-US" sz="1400" dirty="0"/>
              <a:t>IN this case the National Met service in Guatemala developed a very high resolution and reliable data base of </a:t>
            </a:r>
            <a:r>
              <a:rPr lang="en-US" sz="1400" dirty="0" err="1"/>
              <a:t>Montlhy</a:t>
            </a:r>
            <a:r>
              <a:rPr lang="en-US" sz="1400" dirty="0"/>
              <a:t> Mean Temperatures ( about 500 meters of resolution). Although they have been working in similar data for precipitation we decided to use the precipitation data of the Climate Hazard Group (CHIRPS) version 2.0. So we needed to homogenize the temperature data to a lower resolution and a same grid point to about 5km resolution.</a:t>
            </a:r>
          </a:p>
        </p:txBody>
      </p:sp>
      <p:sp>
        <p:nvSpPr>
          <p:cNvPr id="4" name="Marcador de número de diapositiva 3"/>
          <p:cNvSpPr>
            <a:spLocks noGrp="1"/>
          </p:cNvSpPr>
          <p:nvPr>
            <p:ph type="sldNum" sz="quarter" idx="5"/>
          </p:nvPr>
        </p:nvSpPr>
        <p:spPr/>
        <p:txBody>
          <a:bodyPr/>
          <a:lstStyle/>
          <a:p>
            <a:fld id="{741BB42F-5B8F-401F-9C43-E08C6A3E21B4}" type="slidenum">
              <a:rPr lang="es-US" smtClean="0"/>
              <a:t>22</a:t>
            </a:fld>
            <a:endParaRPr lang="es-US"/>
          </a:p>
        </p:txBody>
      </p:sp>
    </p:spTree>
    <p:extLst>
      <p:ext uri="{BB962C8B-B14F-4D97-AF65-F5344CB8AC3E}">
        <p14:creationId xmlns:p14="http://schemas.microsoft.com/office/powerpoint/2010/main" val="42773781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r>
              <a:rPr lang="en-US" sz="1400" dirty="0"/>
              <a:t>This slide shows the long-term average of the </a:t>
            </a:r>
            <a:r>
              <a:rPr lang="en-US" sz="1400" dirty="0" err="1"/>
              <a:t>Koppen</a:t>
            </a:r>
            <a:r>
              <a:rPr lang="en-US" sz="1400" dirty="0"/>
              <a:t>-Geiger climate classification for Guatemala for 1980 to 2016 the “Normal” (left) and El Niño-related climate shifts during El Ni</a:t>
            </a:r>
            <a:r>
              <a:rPr lang="es-ES" sz="1400" dirty="0" err="1"/>
              <a:t>ño</a:t>
            </a:r>
            <a:r>
              <a:rPr lang="es-ES" sz="1400" dirty="0"/>
              <a:t> </a:t>
            </a:r>
            <a:r>
              <a:rPr lang="en-US" sz="1400" dirty="0"/>
              <a:t>years (right). </a:t>
            </a:r>
          </a:p>
          <a:p>
            <a:endParaRPr lang="en-US" sz="1400" dirty="0"/>
          </a:p>
          <a:p>
            <a:r>
              <a:rPr lang="en-US" sz="1400" dirty="0"/>
              <a:t>As mentioned earlier, these shifts can be categorized according to the “direction” and intensity of the change . </a:t>
            </a:r>
          </a:p>
          <a:p>
            <a:r>
              <a:rPr lang="en-US" sz="1400" dirty="0"/>
              <a:t>Strong changes in the climate patterns during El Niño are evident. The deep blue areas, which correspond with very humid climate (</a:t>
            </a:r>
            <a:r>
              <a:rPr lang="en-US" sz="1400" dirty="0" err="1"/>
              <a:t>Af</a:t>
            </a:r>
            <a:r>
              <a:rPr lang="en-US" sz="1400" dirty="0"/>
              <a:t>), tend to disappear while the orange areas, which correspond with semi-arid conditions (</a:t>
            </a:r>
            <a:r>
              <a:rPr lang="en-US" sz="1400" dirty="0" err="1"/>
              <a:t>Bsh</a:t>
            </a:r>
            <a:r>
              <a:rPr lang="en-US" sz="1400" dirty="0"/>
              <a:t>) increase in spatial extent over most of the interior mainly over the important Rio </a:t>
            </a:r>
            <a:r>
              <a:rPr lang="en-US" sz="1400" dirty="0" err="1"/>
              <a:t>Motagua</a:t>
            </a:r>
            <a:r>
              <a:rPr lang="en-US" sz="1400" dirty="0"/>
              <a:t> Basin.  In the rest of the country, normal climate configurations emerge towards new classes characterized by the predominance of drier climate types. </a:t>
            </a:r>
            <a:endParaRPr lang="es-US" sz="1400" dirty="0"/>
          </a:p>
        </p:txBody>
      </p:sp>
      <p:sp>
        <p:nvSpPr>
          <p:cNvPr id="4" name="Marcador de número de diapositiva 3"/>
          <p:cNvSpPr>
            <a:spLocks noGrp="1"/>
          </p:cNvSpPr>
          <p:nvPr>
            <p:ph type="sldNum" sz="quarter" idx="5"/>
          </p:nvPr>
        </p:nvSpPr>
        <p:spPr/>
        <p:txBody>
          <a:bodyPr/>
          <a:lstStyle/>
          <a:p>
            <a:fld id="{27AD8171-9F6F-4CF1-AF82-BA10B52F8B70}" type="slidenum">
              <a:rPr lang="es-US" smtClean="0"/>
              <a:t>23</a:t>
            </a:fld>
            <a:endParaRPr lang="es-US"/>
          </a:p>
        </p:txBody>
      </p:sp>
    </p:spTree>
    <p:extLst>
      <p:ext uri="{BB962C8B-B14F-4D97-AF65-F5344CB8AC3E}">
        <p14:creationId xmlns:p14="http://schemas.microsoft.com/office/powerpoint/2010/main" val="151749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r>
              <a:rPr lang="en-US" sz="1400" dirty="0"/>
              <a:t>However, averages should be considered as a smoothed vision of the real, therefore, it would be strongly recommended to analyze the “event by event” behavior to consider the time variability of the impacts and get information about level of exposure, more sensible zone and other additional information useful for DRR planning. Results of analyzing individually each El Niño event, indicate that although there are variations in the magnitude of the affected areas, the general structure of the average maps is highly consistent. </a:t>
            </a:r>
            <a:endParaRPr lang="es-US" sz="1400" dirty="0"/>
          </a:p>
        </p:txBody>
      </p:sp>
      <p:sp>
        <p:nvSpPr>
          <p:cNvPr id="4" name="Marcador de número de diapositiva 3"/>
          <p:cNvSpPr>
            <a:spLocks noGrp="1"/>
          </p:cNvSpPr>
          <p:nvPr>
            <p:ph type="sldNum" sz="quarter" idx="5"/>
          </p:nvPr>
        </p:nvSpPr>
        <p:spPr/>
        <p:txBody>
          <a:bodyPr/>
          <a:lstStyle/>
          <a:p>
            <a:fld id="{27AD8171-9F6F-4CF1-AF82-BA10B52F8B70}" type="slidenum">
              <a:rPr lang="es-US" smtClean="0"/>
              <a:t>24</a:t>
            </a:fld>
            <a:endParaRPr lang="es-US"/>
          </a:p>
        </p:txBody>
      </p:sp>
    </p:spTree>
    <p:extLst>
      <p:ext uri="{BB962C8B-B14F-4D97-AF65-F5344CB8AC3E}">
        <p14:creationId xmlns:p14="http://schemas.microsoft.com/office/powerpoint/2010/main" val="1057024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0000"/>
                </a:solidFill>
                <a:latin typeface="Times New Roman" panose="02020603050405020304" pitchFamily="18" charset="0"/>
                <a:ea typeface="Calibri" panose="020F0502020204030204" pitchFamily="34" charset="0"/>
              </a:rPr>
              <a:t>Using the script “</a:t>
            </a:r>
            <a:r>
              <a:rPr lang="en-US" sz="1400" dirty="0" err="1">
                <a:solidFill>
                  <a:srgbClr val="000000"/>
                </a:solidFill>
                <a:latin typeface="Times New Roman" panose="02020603050405020304" pitchFamily="18" charset="0"/>
                <a:ea typeface="Calibri" panose="020F0502020204030204" pitchFamily="34" charset="0"/>
              </a:rPr>
              <a:t>risk.m</a:t>
            </a:r>
            <a:r>
              <a:rPr lang="en-US" sz="1400" dirty="0">
                <a:solidFill>
                  <a:srgbClr val="000000"/>
                </a:solidFill>
                <a:latin typeface="Times New Roman" panose="02020603050405020304" pitchFamily="18" charset="0"/>
                <a:ea typeface="Calibri" panose="020F0502020204030204" pitchFamily="34" charset="0"/>
              </a:rPr>
              <a:t>” we calculated the map of frequencies of shift to a drier climate. No shift to “wetter” was found. </a:t>
            </a:r>
            <a:endParaRPr lang="es-US" sz="1400" dirty="0"/>
          </a:p>
          <a:p>
            <a:endParaRPr lang="en-US" sz="1400" dirty="0">
              <a:latin typeface="Times New Roman" panose="02020603050405020304" pitchFamily="18" charset="0"/>
              <a:ea typeface="Calibri" panose="020F0502020204030204" pitchFamily="34" charset="0"/>
            </a:endParaRPr>
          </a:p>
          <a:p>
            <a:r>
              <a:rPr lang="en-US" sz="1400" dirty="0">
                <a:latin typeface="Times New Roman" panose="02020603050405020304" pitchFamily="18" charset="0"/>
                <a:ea typeface="Calibri" panose="020F0502020204030204" pitchFamily="34" charset="0"/>
              </a:rPr>
              <a:t>This map represent a more realistic picture of expected  El Niño’s impacts and its </a:t>
            </a:r>
            <a:r>
              <a:rPr lang="en-US" sz="1400" dirty="0" err="1">
                <a:latin typeface="Times New Roman" panose="02020603050405020304" pitchFamily="18" charset="0"/>
                <a:ea typeface="Calibri" panose="020F0502020204030204" pitchFamily="34" charset="0"/>
              </a:rPr>
              <a:t>spatio-tempral</a:t>
            </a:r>
            <a:r>
              <a:rPr lang="en-US" sz="1400" dirty="0">
                <a:latin typeface="Times New Roman" panose="02020603050405020304" pitchFamily="18" charset="0"/>
                <a:ea typeface="Calibri" panose="020F0502020204030204" pitchFamily="34" charset="0"/>
              </a:rPr>
              <a:t> variability. It shows the frequency of El Niño-related climate shifts which is a measure of the level of exposure of the more significant impacts over climate ( and consequently over ecosystems and agriculture</a:t>
            </a:r>
          </a:p>
          <a:p>
            <a:endParaRPr lang="en-US" sz="1400" dirty="0">
              <a:latin typeface="Times New Roman" panose="02020603050405020304" pitchFamily="18" charset="0"/>
            </a:endParaRPr>
          </a:p>
          <a:p>
            <a:r>
              <a:rPr lang="en-US" sz="1400" dirty="0"/>
              <a:t>There are some important characteristics, in a sub-national level.  For example, in the northern part of the country there are more persistent impacts due to the El Niño effect over the Tropical forest and Monsoon climate while in areas of the Dry Corridor impacts seem more variable BUT indicating a relatively high frequency of climate shifts.  The combined use of figures can offer usable information, determining where foreseeability of drought or other drier conditions are higher among others.</a:t>
            </a:r>
          </a:p>
          <a:p>
            <a:endParaRPr lang="es-US" dirty="0"/>
          </a:p>
        </p:txBody>
      </p:sp>
      <p:sp>
        <p:nvSpPr>
          <p:cNvPr id="4" name="Marcador de número de diapositiva 3"/>
          <p:cNvSpPr>
            <a:spLocks noGrp="1"/>
          </p:cNvSpPr>
          <p:nvPr>
            <p:ph type="sldNum" sz="quarter" idx="5"/>
          </p:nvPr>
        </p:nvSpPr>
        <p:spPr/>
        <p:txBody>
          <a:bodyPr/>
          <a:lstStyle/>
          <a:p>
            <a:fld id="{27AD8171-9F6F-4CF1-AF82-BA10B52F8B70}" type="slidenum">
              <a:rPr lang="es-US" smtClean="0"/>
              <a:t>25</a:t>
            </a:fld>
            <a:endParaRPr lang="es-US"/>
          </a:p>
        </p:txBody>
      </p:sp>
    </p:spTree>
    <p:extLst>
      <p:ext uri="{BB962C8B-B14F-4D97-AF65-F5344CB8AC3E}">
        <p14:creationId xmlns:p14="http://schemas.microsoft.com/office/powerpoint/2010/main" val="4246747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r>
              <a:rPr lang="en-US" sz="1400" dirty="0"/>
              <a:t>During this time we have been working to get some results in others countries with the basic objective of testing. See if result are consistent with the real. In some cases as in  Guatemala, Philippines and Kenya we had the opportunity to interact with national specialist.  We are putting all the information freely with the methodology for all NHMSs interested.</a:t>
            </a:r>
          </a:p>
          <a:p>
            <a:endParaRPr lang="en-US" sz="1400" dirty="0"/>
          </a:p>
          <a:p>
            <a:r>
              <a:rPr lang="en-US" sz="1400" dirty="0"/>
              <a:t>The question is. Why we are not designing a global map? One answer is due the data base availability but the most important is we still have to determine the geographical dominion where this method is consistent and viable. </a:t>
            </a:r>
          </a:p>
        </p:txBody>
      </p:sp>
      <p:sp>
        <p:nvSpPr>
          <p:cNvPr id="4" name="Marcador de número de diapositiva 3"/>
          <p:cNvSpPr>
            <a:spLocks noGrp="1"/>
          </p:cNvSpPr>
          <p:nvPr>
            <p:ph type="sldNum" sz="quarter" idx="5"/>
          </p:nvPr>
        </p:nvSpPr>
        <p:spPr/>
        <p:txBody>
          <a:bodyPr/>
          <a:lstStyle/>
          <a:p>
            <a:fld id="{741BB42F-5B8F-401F-9C43-E08C6A3E21B4}" type="slidenum">
              <a:rPr lang="es-US" smtClean="0"/>
              <a:t>26</a:t>
            </a:fld>
            <a:endParaRPr lang="es-US"/>
          </a:p>
        </p:txBody>
      </p:sp>
    </p:spTree>
    <p:extLst>
      <p:ext uri="{BB962C8B-B14F-4D97-AF65-F5344CB8AC3E}">
        <p14:creationId xmlns:p14="http://schemas.microsoft.com/office/powerpoint/2010/main" val="1348224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r>
              <a:rPr lang="en-US" dirty="0"/>
              <a:t>This page was designed to share our results freely, It is composed by some sections or windows with different subject. (definition of El Nino year, results of National studies, frequency maps, etc. and a interactive page for visualize frequencies.</a:t>
            </a:r>
          </a:p>
        </p:txBody>
      </p:sp>
      <p:sp>
        <p:nvSpPr>
          <p:cNvPr id="4" name="Marcador de número de diapositiva 3"/>
          <p:cNvSpPr>
            <a:spLocks noGrp="1"/>
          </p:cNvSpPr>
          <p:nvPr>
            <p:ph type="sldNum" sz="quarter" idx="5"/>
          </p:nvPr>
        </p:nvSpPr>
        <p:spPr/>
        <p:txBody>
          <a:bodyPr/>
          <a:lstStyle/>
          <a:p>
            <a:fld id="{741BB42F-5B8F-401F-9C43-E08C6A3E21B4}" type="slidenum">
              <a:rPr lang="es-US" smtClean="0"/>
              <a:t>27</a:t>
            </a:fld>
            <a:endParaRPr lang="es-US"/>
          </a:p>
        </p:txBody>
      </p:sp>
    </p:spTree>
    <p:extLst>
      <p:ext uri="{BB962C8B-B14F-4D97-AF65-F5344CB8AC3E}">
        <p14:creationId xmlns:p14="http://schemas.microsoft.com/office/powerpoint/2010/main" val="3965115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5"/>
          </p:nvPr>
        </p:nvSpPr>
        <p:spPr/>
        <p:txBody>
          <a:bodyPr/>
          <a:lstStyle/>
          <a:p>
            <a:fld id="{741BB42F-5B8F-401F-9C43-E08C6A3E21B4}" type="slidenum">
              <a:rPr lang="es-US" smtClean="0"/>
              <a:t>28</a:t>
            </a:fld>
            <a:endParaRPr lang="es-US"/>
          </a:p>
        </p:txBody>
      </p:sp>
    </p:spTree>
    <p:extLst>
      <p:ext uri="{BB962C8B-B14F-4D97-AF65-F5344CB8AC3E}">
        <p14:creationId xmlns:p14="http://schemas.microsoft.com/office/powerpoint/2010/main" val="1763196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r>
              <a:rPr lang="en-US" dirty="0"/>
              <a:t>We are designing an interactive pages  in cooperation with personal of the New York University of Abu Dhabi.  You will get the information about frequency by clicking over the map. It is still under construction but we expect be fully operative soon.</a:t>
            </a:r>
          </a:p>
        </p:txBody>
      </p:sp>
      <p:sp>
        <p:nvSpPr>
          <p:cNvPr id="4" name="Marcador de número de diapositiva 3"/>
          <p:cNvSpPr>
            <a:spLocks noGrp="1"/>
          </p:cNvSpPr>
          <p:nvPr>
            <p:ph type="sldNum" sz="quarter" idx="5"/>
          </p:nvPr>
        </p:nvSpPr>
        <p:spPr/>
        <p:txBody>
          <a:bodyPr/>
          <a:lstStyle/>
          <a:p>
            <a:fld id="{741BB42F-5B8F-401F-9C43-E08C6A3E21B4}" type="slidenum">
              <a:rPr lang="es-US" smtClean="0"/>
              <a:t>29</a:t>
            </a:fld>
            <a:endParaRPr lang="es-US"/>
          </a:p>
        </p:txBody>
      </p:sp>
    </p:spTree>
    <p:extLst>
      <p:ext uri="{BB962C8B-B14F-4D97-AF65-F5344CB8AC3E}">
        <p14:creationId xmlns:p14="http://schemas.microsoft.com/office/powerpoint/2010/main" val="680724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r>
              <a:rPr lang="en-US" sz="1400" kern="1200" dirty="0">
                <a:solidFill>
                  <a:schemeClr val="tx1"/>
                </a:solidFill>
                <a:effectLst/>
                <a:latin typeface="+mn-lt"/>
                <a:ea typeface="+mn-ea"/>
                <a:cs typeface="+mn-cs"/>
              </a:rPr>
              <a:t>Although these results should be considered as preliminary, they seem to be as the first realistic El Niño impacts maps applied to a National perspective with a direct application for DDR planning efforts., they reflect indeed the most significant consequences of El Niño in terms of social and economic impacts, accounting the effects of the climate anomalies generated by  El Niño teleconnection patterns with devasting and long lasting consequences over agriculture, health and human welfare.</a:t>
            </a:r>
          </a:p>
          <a:p>
            <a:endParaRPr lang="es-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Our approach has important innovative characteristics such as being comprehensive giving information not only about the direction of change in climate regime but also about their magnitude.  The maps reflect the spatial variability of the impacts in a sub-national level and it is capable to account their intrinsic time variability. Calculating, analyzing and comparing individual events permit us to visualize how the spatial structure change and to design frequency maps of dry-wet impacts opening the door to the calculation of risk maps.</a:t>
            </a:r>
          </a:p>
          <a:p>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Processing tools were designed in such a way that it could be reproduced in other countries or regions with a capability to develop high resolution data sets. As the resulting field are gridded data, they are able to be assimilated in GIS. </a:t>
            </a:r>
            <a:endParaRPr lang="es-US" sz="1400" kern="1200" dirty="0">
              <a:solidFill>
                <a:schemeClr val="tx1"/>
              </a:solidFill>
              <a:effectLst/>
              <a:latin typeface="+mn-lt"/>
              <a:ea typeface="+mn-ea"/>
              <a:cs typeface="+mn-cs"/>
            </a:endParaRPr>
          </a:p>
          <a:p>
            <a:endParaRPr lang="es-US" sz="1400" kern="1200" dirty="0">
              <a:solidFill>
                <a:schemeClr val="tx1"/>
              </a:solidFill>
              <a:effectLst/>
              <a:latin typeface="+mn-lt"/>
              <a:ea typeface="+mn-ea"/>
              <a:cs typeface="+mn-cs"/>
            </a:endParaRPr>
          </a:p>
          <a:p>
            <a:endParaRPr lang="es-US"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30</a:t>
            </a:fld>
            <a:endParaRPr lang="es-US"/>
          </a:p>
        </p:txBody>
      </p:sp>
    </p:spTree>
    <p:extLst>
      <p:ext uri="{BB962C8B-B14F-4D97-AF65-F5344CB8AC3E}">
        <p14:creationId xmlns:p14="http://schemas.microsoft.com/office/powerpoint/2010/main" val="3528534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a:latin typeface="+mn-lt"/>
              </a:rPr>
              <a:t>Usually,  when working with El Nino impacts, we use those traditional impacts map some of them  are versions of the first map designed by </a:t>
            </a:r>
            <a:r>
              <a:rPr lang="en-US" sz="1400" noProof="0" dirty="0" err="1">
                <a:latin typeface="+mn-lt"/>
              </a:rPr>
              <a:t>Ropelewski</a:t>
            </a:r>
            <a:r>
              <a:rPr lang="en-US" sz="1400" noProof="0" dirty="0">
                <a:latin typeface="+mn-lt"/>
              </a:rPr>
              <a:t> and </a:t>
            </a:r>
            <a:r>
              <a:rPr lang="en-US" sz="1400" noProof="0" dirty="0" err="1">
                <a:latin typeface="+mn-lt"/>
              </a:rPr>
              <a:t>Halpert</a:t>
            </a:r>
            <a:r>
              <a:rPr lang="en-US" sz="1400" noProof="0" dirty="0">
                <a:latin typeface="+mn-lt"/>
              </a:rPr>
              <a:t> in the 80s.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noProof="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a:latin typeface="+mn-lt"/>
              </a:rPr>
              <a:t>Actually, </a:t>
            </a:r>
            <a:r>
              <a:rPr lang="en-US" sz="1400" noProof="0" dirty="0">
                <a:latin typeface="+mn-lt"/>
                <a:ea typeface="Calibri" panose="020F0502020204030204" pitchFamily="34" charset="0"/>
                <a:cs typeface="Times New Roman" panose="02020603050405020304" pitchFamily="18" charset="0"/>
              </a:rPr>
              <a:t>El Niño impact maps are important sources of knowledge for decision makers. However sometime this information not enough </a:t>
            </a:r>
            <a:r>
              <a:rPr lang="en-US" sz="1400" noProof="0" dirty="0">
                <a:latin typeface="+mn-lt"/>
                <a:ea typeface="Times New Roman" panose="02020603050405020304" pitchFamily="18" charset="0"/>
                <a:cs typeface="Times New Roman" panose="02020603050405020304" pitchFamily="18" charset="0"/>
              </a:rPr>
              <a:t>to capture changes at the national or subnational scales. This issue constitute one of the main challenges along with forecasting uncertainty.</a:t>
            </a:r>
            <a:endParaRPr lang="en-US" sz="1400" noProof="0" dirty="0">
              <a:latin typeface="+mn-lt"/>
              <a:ea typeface="Calibri" panose="020F0502020204030204" pitchFamily="34" charset="0"/>
              <a:cs typeface="Times New Roman" panose="02020603050405020304" pitchFamily="18" charset="0"/>
            </a:endParaRPr>
          </a:p>
          <a:p>
            <a:endParaRPr lang="es-US"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3</a:t>
            </a:fld>
            <a:endParaRPr lang="es-US"/>
          </a:p>
        </p:txBody>
      </p:sp>
    </p:spTree>
    <p:extLst>
      <p:ext uri="{BB962C8B-B14F-4D97-AF65-F5344CB8AC3E}">
        <p14:creationId xmlns:p14="http://schemas.microsoft.com/office/powerpoint/2010/main" val="35105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While this approach and methodology has potential for DRR planning efforts, there is still room for improvement. Firstly, the more accurate results could be obtained, if reliably measured high-resolution precipitation and temperature data were available, which unfortunately is very unlikely in the near future for most El Niño hazards-prone countries. Secondly, we did not take into account El Niño-related impacts without a discernible influence over seasonality, such as isolated events or other marginal impacts that may not affect the normal seasonal behavior of a region. Therefore, in countries with remote impacts, such as those in middle latitudes, the utility of our approach has yet to be determined.  The CCB </a:t>
            </a:r>
            <a:r>
              <a:rPr lang="en-US" sz="1400" kern="1200" dirty="0" err="1">
                <a:solidFill>
                  <a:schemeClr val="tx1"/>
                </a:solidFill>
                <a:effectLst/>
                <a:latin typeface="+mn-lt"/>
                <a:ea typeface="+mn-ea"/>
                <a:cs typeface="+mn-cs"/>
              </a:rPr>
              <a:t>Köppen</a:t>
            </a:r>
            <a:r>
              <a:rPr lang="en-US" sz="1400" kern="1200" dirty="0">
                <a:solidFill>
                  <a:schemeClr val="tx1"/>
                </a:solidFill>
                <a:effectLst/>
                <a:latin typeface="+mn-lt"/>
                <a:ea typeface="+mn-ea"/>
                <a:cs typeface="+mn-cs"/>
              </a:rPr>
              <a:t>-Geiger-based maps are most effective in places where El Niño-related impacts (drought, heavier rains than normal in the rainy season) clearly affect the normal seasonal regime.</a:t>
            </a:r>
            <a:endParaRPr lang="es-US" sz="1400" kern="1200" dirty="0">
              <a:solidFill>
                <a:schemeClr val="tx1"/>
              </a:solidFill>
              <a:effectLst/>
              <a:latin typeface="+mn-lt"/>
              <a:ea typeface="+mn-ea"/>
              <a:cs typeface="+mn-cs"/>
            </a:endParaRP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Put all this information in an accessible, reliable and fast way to user is crucial to fulfill the urgent need, at different levels, to improve the efficiency of DRR plans</a:t>
            </a:r>
            <a:r>
              <a:rPr lang="en-US" sz="1200" kern="1200" dirty="0">
                <a:solidFill>
                  <a:schemeClr val="tx1"/>
                </a:solidFill>
                <a:effectLst/>
                <a:latin typeface="+mn-lt"/>
                <a:ea typeface="+mn-ea"/>
                <a:cs typeface="+mn-cs"/>
              </a:rPr>
              <a:t>. </a:t>
            </a:r>
            <a:endParaRPr lang="es-US"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31</a:t>
            </a:fld>
            <a:endParaRPr lang="es-US"/>
          </a:p>
        </p:txBody>
      </p:sp>
    </p:spTree>
    <p:extLst>
      <p:ext uri="{BB962C8B-B14F-4D97-AF65-F5344CB8AC3E}">
        <p14:creationId xmlns:p14="http://schemas.microsoft.com/office/powerpoint/2010/main" val="390702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b="1" dirty="0"/>
          </a:p>
          <a:p>
            <a:r>
              <a:rPr lang="en-US" sz="1200" noProof="0" dirty="0"/>
              <a:t>It is evident, that a Project seeking to </a:t>
            </a:r>
            <a:r>
              <a:rPr lang="en-US" sz="1200" noProof="0" dirty="0">
                <a:latin typeface="Times New Roman" panose="02020603050405020304" pitchFamily="18" charset="0"/>
                <a:ea typeface="MS Mincho" panose="02020609040205080304" pitchFamily="49" charset="-128"/>
              </a:rPr>
              <a:t>highlight the value of using El Niño climate information for decision making, has to take care about this important issue: </a:t>
            </a:r>
            <a:r>
              <a:rPr lang="en-US" sz="1200" b="1" noProof="0" dirty="0">
                <a:latin typeface="Times New Roman" panose="02020603050405020304" pitchFamily="18" charset="0"/>
                <a:ea typeface="MS Mincho" panose="02020609040205080304" pitchFamily="49" charset="-128"/>
              </a:rPr>
              <a:t>How we can get El Nino impact maps more usable at regional, national or sub-national levels?. </a:t>
            </a:r>
          </a:p>
          <a:p>
            <a:endParaRPr lang="en-US" sz="1200" dirty="0">
              <a:latin typeface="Times New Roman" panose="02020603050405020304" pitchFamily="18" charset="0"/>
              <a:ea typeface="MS Mincho" panose="02020609040205080304" pitchFamily="49" charset="-128"/>
            </a:endParaRPr>
          </a:p>
          <a:p>
            <a:r>
              <a:rPr lang="en-US" sz="1200" noProof="0" dirty="0">
                <a:latin typeface="Times New Roman" panose="02020603050405020304" pitchFamily="18" charset="0"/>
                <a:ea typeface="MS Mincho" panose="02020609040205080304" pitchFamily="49" charset="-128"/>
              </a:rPr>
              <a:t>So what are the main weaknesses of the traditional view of El Nino Impacts maps?</a:t>
            </a:r>
          </a:p>
          <a:p>
            <a:endParaRPr lang="en-US" sz="1200" noProof="0" dirty="0">
              <a:latin typeface="Times New Roman" panose="02020603050405020304" pitchFamily="18" charset="0"/>
              <a:ea typeface="MS Mincho" panose="02020609040205080304" pitchFamily="49" charset="-128"/>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noProof="0" dirty="0"/>
              <a:t>Impacts over a region or country usually are not uniform, and tend to be concentrated in very localized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noProof="0" dirty="0"/>
              <a:t>Interactions of El Niño teleconnection with others regional circulation patterns create a strong variability  of the impacts over certain areas.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These facts along with the current uncertainties in El Ni</a:t>
            </a:r>
            <a:r>
              <a:rPr lang="es-ES" sz="1200" dirty="0" err="1"/>
              <a:t>ño</a:t>
            </a:r>
            <a:r>
              <a:rPr lang="en-US" sz="1200" dirty="0"/>
              <a:t> forecast impose important constraints to the NHMSs actions and the development of adequate DRR policies. </a:t>
            </a:r>
            <a:endParaRPr lang="es-US"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noProof="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US" sz="1200" dirty="0"/>
          </a:p>
          <a:p>
            <a:endParaRPr lang="es-US"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4</a:t>
            </a:fld>
            <a:endParaRPr lang="es-US"/>
          </a:p>
        </p:txBody>
      </p:sp>
    </p:spTree>
    <p:extLst>
      <p:ext uri="{BB962C8B-B14F-4D97-AF65-F5344CB8AC3E}">
        <p14:creationId xmlns:p14="http://schemas.microsoft.com/office/powerpoint/2010/main" val="630228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a typeface="Calibri" panose="020F0502020204030204" pitchFamily="34" charset="0"/>
                <a:cs typeface="Times New Roman" panose="02020603050405020304" pitchFamily="18" charset="0"/>
              </a:rPr>
              <a:t>The idea behind this methodology was firstly established by Dr, Michael Glantz Director of the Consortium of Capacity Building.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a typeface="Calibri" panose="020F0502020204030204" pitchFamily="34" charset="0"/>
                <a:cs typeface="Times New Roman" panose="02020603050405020304" pitchFamily="18" charset="0"/>
              </a:rPr>
              <a:t>It considers that the more significant </a:t>
            </a:r>
            <a:r>
              <a:rPr lang="en-US" sz="1200" b="1" dirty="0">
                <a:solidFill>
                  <a:srgbClr val="FF0000"/>
                </a:solidFill>
                <a:ea typeface="Times New Roman" panose="02020603050405020304" pitchFamily="18" charset="0"/>
                <a:cs typeface="Times New Roman" panose="02020603050405020304" pitchFamily="18" charset="0"/>
              </a:rPr>
              <a:t>El Niño’s impacts should leave a fingerprint on the normal  climate of a region and country, creating a “new” or “disturbed” climate that can be visualized using the</a:t>
            </a:r>
            <a:r>
              <a:rPr lang="en-US" sz="1200" b="1" dirty="0">
                <a:solidFill>
                  <a:srgbClr val="FF0000"/>
                </a:solidFill>
                <a:ea typeface="Calibri" panose="020F0502020204030204" pitchFamily="34" charset="0"/>
                <a:cs typeface="Times New Roman" panose="02020603050405020304" pitchFamily="18" charset="0"/>
              </a:rPr>
              <a:t> </a:t>
            </a:r>
            <a:r>
              <a:rPr lang="en-US" sz="1200" b="1" dirty="0" err="1">
                <a:solidFill>
                  <a:srgbClr val="FF0000"/>
                </a:solidFill>
                <a:ea typeface="Calibri" panose="020F0502020204030204" pitchFamily="34" charset="0"/>
                <a:cs typeface="Times New Roman" panose="02020603050405020304" pitchFamily="18" charset="0"/>
              </a:rPr>
              <a:t>Köppen</a:t>
            </a:r>
            <a:r>
              <a:rPr lang="en-US" sz="1200" b="1" dirty="0">
                <a:solidFill>
                  <a:srgbClr val="FF0000"/>
                </a:solidFill>
                <a:ea typeface="Arial" panose="020B0604020202020204" pitchFamily="34" charset="0"/>
                <a:cs typeface="Times New Roman" panose="02020603050405020304" pitchFamily="18" charset="0"/>
              </a:rPr>
              <a:t>-Geiger</a:t>
            </a:r>
            <a:r>
              <a:rPr lang="en-US" sz="1200" b="1" dirty="0">
                <a:solidFill>
                  <a:srgbClr val="FF0000"/>
                </a:solidFill>
                <a:ea typeface="Calibri" panose="020F0502020204030204" pitchFamily="34" charset="0"/>
                <a:cs typeface="Times New Roman" panose="02020603050405020304" pitchFamily="18" charset="0"/>
              </a:rPr>
              <a:t> classification system. So, c</a:t>
            </a:r>
            <a:r>
              <a:rPr lang="en-US" sz="1200" b="1" dirty="0">
                <a:solidFill>
                  <a:srgbClr val="FF0000"/>
                </a:solidFill>
                <a:ea typeface="Times New Roman" panose="02020603050405020304" pitchFamily="18" charset="0"/>
                <a:cs typeface="Times New Roman" panose="02020603050405020304" pitchFamily="18" charset="0"/>
              </a:rPr>
              <a:t>omparing the “normal” climate maps against new climate maps considering El Niño, we can describe a realistic pictures of those potential impacts and their spatial and temporal variability. This also permit us to estimate frequencies and generate risk maps</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In the figure we are presenting some of the previous result we got searching for these “signals”. These figure represent the spatial distribution of the main climate types for the region of the Caribbean Sea, Central America and   South of the United Sates (Tropical (Red), Subtropical (green) and Arid (blue). For a long term average (50 years) lower panel and for 9 El Nino events upper panel. What seems clear is that during El Nino events there are a significant re-ordering  in the spatial coverage of many sub-types.  So, we can conclude that some areas into the region underwent climate shifts.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approach has important innovative characteristics such as providing information, not only about the direction of change in a climate regime, but also indicating magnitude of change.  These changes have devasting and long-lasting consequences on economy, agriculture, food insecurity, public health, and human welfare. </a:t>
            </a:r>
            <a:endParaRPr lang="es-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i="0" dirty="0"/>
          </a:p>
          <a:p>
            <a:endParaRPr lang="es-US"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5</a:t>
            </a:fld>
            <a:endParaRPr lang="es-US"/>
          </a:p>
        </p:txBody>
      </p:sp>
    </p:spTree>
    <p:extLst>
      <p:ext uri="{BB962C8B-B14F-4D97-AF65-F5344CB8AC3E}">
        <p14:creationId xmlns:p14="http://schemas.microsoft.com/office/powerpoint/2010/main" val="2351216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dirty="0">
                <a:solidFill>
                  <a:schemeClr val="tx1"/>
                </a:solidFill>
                <a:effectLst/>
                <a:latin typeface="+mn-lt"/>
                <a:ea typeface="+mn-ea"/>
                <a:cs typeface="+mn-cs"/>
              </a:rPr>
              <a:t>The main reason why we used the Koeppen classification, in our study, was its simplicity ,among others accepted climate classification. </a:t>
            </a:r>
            <a:r>
              <a:rPr lang="en-US" sz="1400" b="0" dirty="0">
                <a:latin typeface="Times New Roman" charset="0"/>
                <a:ea typeface="Times New Roman" charset="0"/>
              </a:rPr>
              <a:t>It uses the temperature and precipitation statistics in classification of the climate. These two climate elements are easy to measure and requires a minimum amount of calculation. </a:t>
            </a:r>
            <a:endParaRPr lang="en-US" sz="1400" b="0" dirty="0"/>
          </a:p>
          <a:p>
            <a:pPr algn="l"/>
            <a:endParaRPr lang="en-US" sz="14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dirty="0">
                <a:solidFill>
                  <a:schemeClr val="tx1"/>
                </a:solidFill>
                <a:effectLst/>
                <a:latin typeface="+mn-lt"/>
                <a:ea typeface="+mn-ea"/>
                <a:cs typeface="+mn-cs"/>
              </a:rPr>
              <a:t>Classification of the climate,</a:t>
            </a:r>
            <a:r>
              <a:rPr lang="en-US" sz="1400" b="0" dirty="0">
                <a:solidFill>
                  <a:srgbClr val="333333"/>
                </a:solidFill>
                <a:latin typeface="Times New Roman" panose="02020603050405020304" pitchFamily="18" charset="0"/>
                <a:cs typeface="Times New Roman" panose="02020603050405020304" pitchFamily="18" charset="0"/>
              </a:rPr>
              <a:t> is based on statistical parameters, each climatic region can be defined </a:t>
            </a:r>
            <a:r>
              <a:rPr lang="en-US" sz="1400" b="0" dirty="0">
                <a:latin typeface="Times New Roman" panose="02020603050405020304" pitchFamily="18" charset="0"/>
                <a:cs typeface="Times New Roman" panose="02020603050405020304" pitchFamily="18" charset="0"/>
              </a:rPr>
              <a:t>using a shorthand code of letters for the climatic types. </a:t>
            </a:r>
            <a:r>
              <a:rPr lang="en-US" sz="1400" b="0" i="0" u="none" strike="noStrike" kern="1200" dirty="0">
                <a:solidFill>
                  <a:schemeClr val="tx1"/>
                </a:solidFill>
                <a:effectLst/>
                <a:latin typeface="+mn-lt"/>
                <a:ea typeface="+mn-ea"/>
                <a:cs typeface="+mn-cs"/>
              </a:rPr>
              <a:t>All the major climate groups, sub-groups, and further subdivisions are described by a combination of letters making it very simple.</a:t>
            </a:r>
            <a:endParaRPr lang="es-US" sz="1400" b="0" dirty="0">
              <a:latin typeface="Times New Roman" panose="02020603050405020304" pitchFamily="18" charset="0"/>
              <a:cs typeface="Times New Roman" panose="02020603050405020304" pitchFamily="18" charset="0"/>
            </a:endParaRPr>
          </a:p>
          <a:p>
            <a:endParaRPr lang="en-US" sz="1400" b="0" i="0" u="none" strike="noStrike" kern="1200" dirty="0">
              <a:solidFill>
                <a:schemeClr val="tx1"/>
              </a:solidFill>
              <a:effectLst/>
              <a:latin typeface="+mn-lt"/>
              <a:ea typeface="+mn-ea"/>
              <a:cs typeface="+mn-cs"/>
            </a:endParaRPr>
          </a:p>
          <a:p>
            <a:endParaRPr lang="en-US" sz="1400" b="0" i="0" u="none" strike="noStrike" kern="1200" dirty="0">
              <a:solidFill>
                <a:schemeClr val="tx1"/>
              </a:solidFill>
              <a:effectLst/>
              <a:latin typeface="+mn-lt"/>
              <a:ea typeface="+mn-ea"/>
              <a:cs typeface="+mn-cs"/>
            </a:endParaRPr>
          </a:p>
          <a:p>
            <a:r>
              <a:rPr lang="en-US" sz="1400" b="0" i="0" u="none" strike="noStrike" kern="1200" dirty="0">
                <a:solidFill>
                  <a:schemeClr val="tx1"/>
                </a:solidFill>
                <a:effectLst/>
                <a:latin typeface="+mn-lt"/>
                <a:ea typeface="+mn-ea"/>
                <a:cs typeface="+mn-cs"/>
              </a:rPr>
              <a:t>These elements ,affect other aspects of our physical environment more directly than any other element. Obviously, the system of classification devised by </a:t>
            </a:r>
            <a:r>
              <a:rPr lang="en-US" sz="1400" b="0" i="0" u="none" strike="noStrike" kern="1200" dirty="0" err="1">
                <a:solidFill>
                  <a:schemeClr val="tx1"/>
                </a:solidFill>
                <a:effectLst/>
                <a:latin typeface="+mn-lt"/>
                <a:ea typeface="+mn-ea"/>
                <a:cs typeface="+mn-cs"/>
              </a:rPr>
              <a:t>Koppen</a:t>
            </a:r>
            <a:r>
              <a:rPr lang="en-US" sz="1400" b="0" i="0" u="none" strike="noStrike" kern="1200" dirty="0">
                <a:solidFill>
                  <a:schemeClr val="tx1"/>
                </a:solidFill>
                <a:effectLst/>
                <a:latin typeface="+mn-lt"/>
                <a:ea typeface="+mn-ea"/>
                <a:cs typeface="+mn-cs"/>
              </a:rPr>
              <a:t> is directly related to many others aspects of natural environment (vegetation).</a:t>
            </a:r>
          </a:p>
          <a:p>
            <a:endParaRPr lang="en-US" sz="14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effectLst/>
                <a:latin typeface="Times" charset="0"/>
                <a:ea typeface="Times New Roman" charset="0"/>
                <a:cs typeface="Times New Roman" charset="0"/>
              </a:rPr>
              <a:t>Alternatively, our question could be stated as: is an El Niño signal strong enough to modify the </a:t>
            </a:r>
            <a:r>
              <a:rPr lang="en-US" sz="1400" b="1" dirty="0" err="1">
                <a:effectLst/>
                <a:latin typeface="Times" charset="0"/>
                <a:ea typeface="Times New Roman" charset="0"/>
                <a:cs typeface="Times New Roman" charset="0"/>
              </a:rPr>
              <a:t>Köppen</a:t>
            </a:r>
            <a:r>
              <a:rPr lang="en-US" sz="1400" b="1" dirty="0">
                <a:effectLst/>
                <a:latin typeface="Times" charset="0"/>
                <a:ea typeface="Times New Roman" charset="0"/>
                <a:cs typeface="Times New Roman" charset="0"/>
              </a:rPr>
              <a:t>-Geiger climatic classification of a region? </a:t>
            </a:r>
            <a:endParaRPr lang="en-US" sz="1050" b="1" dirty="0">
              <a:effectLst/>
              <a:latin typeface="Times" charset="0"/>
              <a:ea typeface="Times New Roman" charset="0"/>
              <a:cs typeface="Times New Roman" charset="0"/>
            </a:endParaRPr>
          </a:p>
          <a:p>
            <a:endParaRPr lang="es-US" sz="1400"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6</a:t>
            </a:fld>
            <a:endParaRPr lang="es-US"/>
          </a:p>
        </p:txBody>
      </p:sp>
    </p:spTree>
    <p:extLst>
      <p:ext uri="{BB962C8B-B14F-4D97-AF65-F5344CB8AC3E}">
        <p14:creationId xmlns:p14="http://schemas.microsoft.com/office/powerpoint/2010/main" val="2959665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r>
              <a:rPr lang="en-US" sz="1200" dirty="0"/>
              <a:t>The </a:t>
            </a:r>
            <a:r>
              <a:rPr lang="en-US" sz="1200" dirty="0" err="1"/>
              <a:t>Koppen</a:t>
            </a:r>
            <a:r>
              <a:rPr lang="en-US" sz="1200" dirty="0"/>
              <a:t> Geiger classification create a code of letters to design major climate groups, sub-groups. </a:t>
            </a:r>
          </a:p>
          <a:p>
            <a:r>
              <a:rPr lang="en-US" sz="1200" b="0" i="0" u="none" strike="noStrike" kern="1200" dirty="0">
                <a:solidFill>
                  <a:schemeClr val="tx1"/>
                </a:solidFill>
                <a:effectLst/>
                <a:latin typeface="+mn-lt"/>
                <a:ea typeface="+mn-ea"/>
                <a:cs typeface="+mn-cs"/>
              </a:rPr>
              <a:t>Five major climate groups are designated by capital letters as follows:</a:t>
            </a:r>
            <a:br>
              <a:rPr lang="en-US" sz="1200" dirty="0"/>
            </a:br>
            <a:br>
              <a:rPr lang="en-US" sz="1200" dirty="0"/>
            </a:br>
            <a:r>
              <a:rPr lang="en-US" sz="1200" b="1" i="1" u="sng" strike="noStrike" kern="1200" dirty="0">
                <a:solidFill>
                  <a:schemeClr val="tx1"/>
                </a:solidFill>
                <a:effectLst/>
                <a:latin typeface="+mn-lt"/>
                <a:ea typeface="+mn-ea"/>
                <a:cs typeface="+mn-cs"/>
              </a:rPr>
              <a:t>A–Tropical Rainy Climate:</a:t>
            </a:r>
            <a:r>
              <a:rPr lang="en-US" sz="1200" b="0" i="0" u="none" strike="noStrike" kern="1200" dirty="0">
                <a:solidFill>
                  <a:schemeClr val="tx1"/>
                </a:solidFill>
                <a:effectLst/>
                <a:latin typeface="+mn-lt"/>
                <a:ea typeface="+mn-ea"/>
                <a:cs typeface="+mn-cs"/>
              </a:rPr>
              <a:t> Average temperature of every month is over (18oC). Annual rainfall is large and exceeds annual evaporation.</a:t>
            </a:r>
            <a:br>
              <a:rPr lang="en-US" sz="1200" dirty="0"/>
            </a:br>
            <a:r>
              <a:rPr lang="en-US" sz="1200" b="1" i="1" u="sng" strike="noStrike" kern="1200" dirty="0">
                <a:solidFill>
                  <a:schemeClr val="tx1"/>
                </a:solidFill>
                <a:effectLst/>
                <a:latin typeface="+mn-lt"/>
                <a:ea typeface="+mn-ea"/>
                <a:cs typeface="+mn-cs"/>
              </a:rPr>
              <a:t>B–Dry Climate:</a:t>
            </a:r>
            <a:r>
              <a:rPr lang="en-US" sz="1200" b="0" i="0" u="none" strike="noStrike" kern="1200" dirty="0">
                <a:solidFill>
                  <a:schemeClr val="tx1"/>
                </a:solidFill>
                <a:effectLst/>
                <a:latin typeface="+mn-lt"/>
                <a:ea typeface="+mn-ea"/>
                <a:cs typeface="+mn-cs"/>
              </a:rPr>
              <a:t> Potential evaporation exceeds precipitation throughout the year. No water surplus.</a:t>
            </a:r>
          </a:p>
          <a:p>
            <a:br>
              <a:rPr lang="en-US" sz="1200" dirty="0"/>
            </a:br>
            <a:r>
              <a:rPr lang="en-US" sz="1200" b="1" i="1" u="sng" strike="noStrike" kern="1200" dirty="0">
                <a:solidFill>
                  <a:schemeClr val="tx1"/>
                </a:solidFill>
                <a:effectLst/>
                <a:latin typeface="+mn-lt"/>
                <a:ea typeface="+mn-ea"/>
                <a:cs typeface="+mn-cs"/>
              </a:rPr>
              <a:t>C–Mild Temperate Climates:</a:t>
            </a:r>
            <a:r>
              <a:rPr lang="en-US" sz="1200" b="0" i="0" u="none" strike="noStrike" kern="1200" dirty="0">
                <a:solidFill>
                  <a:schemeClr val="tx1"/>
                </a:solidFill>
                <a:effectLst/>
                <a:latin typeface="+mn-lt"/>
                <a:ea typeface="+mn-ea"/>
                <a:cs typeface="+mn-cs"/>
              </a:rPr>
              <a:t> Coldest month has an average temperature under (18oC), but above -3oC; at least one month has an average temperature above 10oC). The sea climates have both a summer and a winter season.</a:t>
            </a:r>
            <a:br>
              <a:rPr lang="en-US" sz="1200" dirty="0"/>
            </a:br>
            <a:r>
              <a:rPr lang="en-US" sz="1200" b="1" i="1" u="sng" strike="noStrike" kern="1200" dirty="0">
                <a:solidFill>
                  <a:schemeClr val="tx1"/>
                </a:solidFill>
                <a:effectLst/>
                <a:latin typeface="+mn-lt"/>
                <a:ea typeface="+mn-ea"/>
                <a:cs typeface="+mn-cs"/>
              </a:rPr>
              <a:t>D– Snowy (Continental) Climates:</a:t>
            </a:r>
            <a:r>
              <a:rPr lang="en-US" sz="1200" b="0" i="0" u="none" strike="noStrike" kern="1200" dirty="0">
                <a:solidFill>
                  <a:schemeClr val="tx1"/>
                </a:solidFill>
                <a:effectLst/>
                <a:latin typeface="+mn-lt"/>
                <a:ea typeface="+mn-ea"/>
                <a:cs typeface="+mn-cs"/>
              </a:rPr>
              <a:t> Coldest month has an average temperature under -3oC. Average temperature of warmest month is above 10oC</a:t>
            </a:r>
          </a:p>
          <a:p>
            <a:br>
              <a:rPr lang="en-US" sz="1200" dirty="0"/>
            </a:br>
            <a:r>
              <a:rPr lang="en-US" sz="1200" b="1" i="1" u="sng" strike="noStrike" kern="1200" dirty="0">
                <a:solidFill>
                  <a:schemeClr val="tx1"/>
                </a:solidFill>
                <a:effectLst/>
                <a:latin typeface="+mn-lt"/>
                <a:ea typeface="+mn-ea"/>
                <a:cs typeface="+mn-cs"/>
              </a:rPr>
              <a:t>E–Polar Climates:</a:t>
            </a:r>
            <a:r>
              <a:rPr lang="en-US" sz="1200" b="0" i="0" u="none" strike="noStrike" kern="1200" dirty="0">
                <a:solidFill>
                  <a:schemeClr val="tx1"/>
                </a:solidFill>
                <a:effectLst/>
                <a:latin typeface="+mn-lt"/>
                <a:ea typeface="+mn-ea"/>
                <a:cs typeface="+mn-cs"/>
              </a:rPr>
              <a:t> The average temperature of warmest month is blow 10oC. The climates have no true summer.</a:t>
            </a:r>
            <a:br>
              <a:rPr lang="en-US" sz="1200" dirty="0"/>
            </a:br>
            <a:br>
              <a:rPr lang="en-US" sz="1200" dirty="0"/>
            </a:br>
            <a:r>
              <a:rPr lang="en-US" sz="1200" b="0" i="0" u="none" strike="noStrike" kern="1200" dirty="0">
                <a:solidFill>
                  <a:schemeClr val="tx1"/>
                </a:solidFill>
                <a:effectLst/>
                <a:latin typeface="+mn-lt"/>
                <a:ea typeface="+mn-ea"/>
                <a:cs typeface="+mn-cs"/>
              </a:rPr>
              <a:t>Four of these five groups (A, C, D and E) are defined by the temperature averages, whereas one (B) is defined by the precipitation to evaporation ratios. </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Sub-Groups</a:t>
            </a:r>
            <a:br>
              <a:rPr lang="en-US" sz="1200" dirty="0"/>
            </a:br>
            <a:br>
              <a:rPr lang="en-US" sz="1200" dirty="0"/>
            </a:br>
            <a:r>
              <a:rPr lang="en-US" sz="1200" b="0" i="0" u="none" strike="noStrike" kern="1200" dirty="0" err="1">
                <a:solidFill>
                  <a:schemeClr val="tx1"/>
                </a:solidFill>
                <a:effectLst/>
                <a:latin typeface="+mn-lt"/>
                <a:ea typeface="+mn-ea"/>
                <a:cs typeface="+mn-cs"/>
              </a:rPr>
              <a:t>Sub-groups</a:t>
            </a:r>
            <a:r>
              <a:rPr lang="en-US" sz="1200" b="0" i="0" u="none" strike="noStrike" kern="1200" dirty="0">
                <a:solidFill>
                  <a:schemeClr val="tx1"/>
                </a:solidFill>
                <a:effectLst/>
                <a:latin typeface="+mn-lt"/>
                <a:ea typeface="+mn-ea"/>
                <a:cs typeface="+mn-cs"/>
              </a:rPr>
              <a:t> within the five major groups are designate by a second letter, according to the following codes:-</a:t>
            </a:r>
            <a:br>
              <a:rPr lang="en-US" sz="1200" dirty="0"/>
            </a:br>
            <a:br>
              <a:rPr lang="en-US" sz="1200" dirty="0"/>
            </a:br>
            <a:r>
              <a:rPr lang="en-US" sz="1200" b="1" i="1" u="sng" strike="noStrike" kern="1200" dirty="0">
                <a:solidFill>
                  <a:schemeClr val="tx1"/>
                </a:solidFill>
                <a:effectLst/>
                <a:latin typeface="+mn-lt"/>
                <a:ea typeface="+mn-ea"/>
                <a:cs typeface="+mn-cs"/>
              </a:rPr>
              <a:t>S – Steppe Climate:</a:t>
            </a:r>
            <a:r>
              <a:rPr lang="en-US" sz="1200" b="0" i="0" u="none" strike="noStrike" kern="1200" dirty="0">
                <a:solidFill>
                  <a:schemeClr val="tx1"/>
                </a:solidFill>
                <a:effectLst/>
                <a:latin typeface="+mn-lt"/>
                <a:ea typeface="+mn-ea"/>
                <a:cs typeface="+mn-cs"/>
              </a:rPr>
              <a:t> A semi-arid climate with about 15-30 inches (38-76 cm) of rainfall annually at low latitudes.</a:t>
            </a:r>
            <a:br>
              <a:rPr lang="en-US" sz="1200" dirty="0"/>
            </a:br>
            <a:r>
              <a:rPr lang="en-US" sz="1200" b="1" i="1" u="sng" strike="noStrike" kern="1200" dirty="0">
                <a:solidFill>
                  <a:schemeClr val="tx1"/>
                </a:solidFill>
                <a:effectLst/>
                <a:latin typeface="+mn-lt"/>
                <a:ea typeface="+mn-ea"/>
                <a:cs typeface="+mn-cs"/>
              </a:rPr>
              <a:t>W – Desert Climate:</a:t>
            </a:r>
            <a:r>
              <a:rPr lang="en-US" sz="1200" b="0" i="0" u="none" strike="noStrike" kern="1200" dirty="0">
                <a:solidFill>
                  <a:schemeClr val="tx1"/>
                </a:solidFill>
                <a:effectLst/>
                <a:latin typeface="+mn-lt"/>
                <a:ea typeface="+mn-ea"/>
                <a:cs typeface="+mn-cs"/>
              </a:rPr>
              <a:t> Arid climate. Less than 10 inches (25 cm) of rainfall annually.</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br>
            <a:r>
              <a:rPr lang="en-US" sz="1200" b="0" i="0" u="none" strike="noStrike" kern="1200" dirty="0">
                <a:solidFill>
                  <a:schemeClr val="tx1"/>
                </a:solidFill>
                <a:effectLst/>
                <a:latin typeface="+mn-lt"/>
                <a:ea typeface="+mn-ea"/>
                <a:cs typeface="+mn-cs"/>
              </a:rPr>
              <a:t>The letters S and W are applied only to the dry B climates, yielding two combinations – BS and BW.</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br>
            <a:r>
              <a:rPr lang="en-US" sz="1200" b="1" dirty="0">
                <a:effectLst>
                  <a:outerShdw blurRad="38100" dist="38100" dir="2700000" algn="tl">
                    <a:srgbClr val="000000">
                      <a:alpha val="43137"/>
                    </a:srgbClr>
                  </a:outerShdw>
                </a:effectLst>
              </a:rPr>
              <a:t>Second Letter (Seasonal Precipitation)</a:t>
            </a:r>
          </a:p>
          <a:p>
            <a:r>
              <a:rPr lang="en-US" sz="1200" b="1" i="1" u="sng" strike="noStrike" kern="1200" dirty="0">
                <a:solidFill>
                  <a:schemeClr val="tx1"/>
                </a:solidFill>
                <a:effectLst/>
                <a:latin typeface="+mn-lt"/>
                <a:ea typeface="+mn-ea"/>
                <a:cs typeface="+mn-cs"/>
              </a:rPr>
              <a:t>f:-</a:t>
            </a:r>
            <a:r>
              <a:rPr lang="en-US" sz="1200" b="0" i="0" u="none" strike="noStrike" kern="1200" dirty="0">
                <a:solidFill>
                  <a:schemeClr val="tx1"/>
                </a:solidFill>
                <a:effectLst/>
                <a:latin typeface="+mn-lt"/>
                <a:ea typeface="+mn-ea"/>
                <a:cs typeface="+mn-cs"/>
              </a:rPr>
              <a:t> Moist. precipitation in all months. No dry season. This modifier is applied to A, C and D groups, creating combinations – </a:t>
            </a:r>
            <a:r>
              <a:rPr lang="en-US" sz="1200" b="0" i="0" u="none" strike="noStrike" kern="1200" dirty="0" err="1">
                <a:solidFill>
                  <a:schemeClr val="tx1"/>
                </a:solidFill>
                <a:effectLst/>
                <a:latin typeface="+mn-lt"/>
                <a:ea typeface="+mn-ea"/>
                <a:cs typeface="+mn-cs"/>
              </a:rPr>
              <a:t>Af</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Cf</a:t>
            </a:r>
            <a:r>
              <a:rPr lang="en-US" sz="1200" b="0" i="0" u="none" strike="noStrike" kern="1200" dirty="0">
                <a:solidFill>
                  <a:schemeClr val="tx1"/>
                </a:solidFill>
                <a:effectLst/>
                <a:latin typeface="+mn-lt"/>
                <a:ea typeface="+mn-ea"/>
                <a:cs typeface="+mn-cs"/>
              </a:rPr>
              <a:t> and Df.</a:t>
            </a:r>
            <a:br>
              <a:rPr lang="en-US" sz="1200" dirty="0"/>
            </a:br>
            <a:r>
              <a:rPr lang="en-US" sz="1200" b="1" i="1" u="sng" strike="noStrike" kern="1200" dirty="0">
                <a:solidFill>
                  <a:schemeClr val="tx1"/>
                </a:solidFill>
                <a:effectLst/>
                <a:latin typeface="+mn-lt"/>
                <a:ea typeface="+mn-ea"/>
                <a:cs typeface="+mn-cs"/>
              </a:rPr>
              <a:t>w:-</a:t>
            </a:r>
            <a:r>
              <a:rPr lang="en-US" sz="1200" b="0" i="0" u="none" strike="noStrike" kern="1200" dirty="0">
                <a:solidFill>
                  <a:schemeClr val="tx1"/>
                </a:solidFill>
                <a:effectLst/>
                <a:latin typeface="+mn-lt"/>
                <a:ea typeface="+mn-ea"/>
                <a:cs typeface="+mn-cs"/>
              </a:rPr>
              <a:t> Dry season in the winter of the respective hemisphere. This modifier is applied to A, C and D groups, yielding combinations – Aw, </a:t>
            </a:r>
            <a:r>
              <a:rPr lang="en-US" sz="1200" b="0" i="0" u="none" strike="noStrike" kern="1200" dirty="0" err="1">
                <a:solidFill>
                  <a:schemeClr val="tx1"/>
                </a:solidFill>
                <a:effectLst/>
                <a:latin typeface="+mn-lt"/>
                <a:ea typeface="+mn-ea"/>
                <a:cs typeface="+mn-cs"/>
              </a:rPr>
              <a:t>Cw</a:t>
            </a:r>
            <a:r>
              <a:rPr lang="en-US" sz="1200" b="0" i="0" u="none" strike="noStrike" kern="1200" dirty="0">
                <a:solidFill>
                  <a:schemeClr val="tx1"/>
                </a:solidFill>
                <a:effectLst/>
                <a:latin typeface="+mn-lt"/>
                <a:ea typeface="+mn-ea"/>
                <a:cs typeface="+mn-cs"/>
              </a:rPr>
              <a:t> and </a:t>
            </a:r>
            <a:r>
              <a:rPr lang="en-US" sz="1200" b="0" i="0" u="none" strike="noStrike" kern="1200" dirty="0" err="1">
                <a:solidFill>
                  <a:schemeClr val="tx1"/>
                </a:solidFill>
                <a:effectLst/>
                <a:latin typeface="+mn-lt"/>
                <a:ea typeface="+mn-ea"/>
                <a:cs typeface="+mn-cs"/>
              </a:rPr>
              <a:t>Dw</a:t>
            </a:r>
            <a:r>
              <a:rPr lang="en-US" sz="1200" b="0" i="0" u="none" strike="noStrike" kern="1200" dirty="0">
                <a:solidFill>
                  <a:schemeClr val="tx1"/>
                </a:solidFill>
                <a:effectLst/>
                <a:latin typeface="+mn-lt"/>
                <a:ea typeface="+mn-ea"/>
                <a:cs typeface="+mn-cs"/>
              </a:rPr>
              <a:t>.</a:t>
            </a:r>
            <a:br>
              <a:rPr lang="en-US" sz="1200" dirty="0"/>
            </a:br>
            <a:r>
              <a:rPr lang="en-US" sz="1200" b="1" i="1" u="sng" strike="noStrike" kern="1200" dirty="0">
                <a:solidFill>
                  <a:schemeClr val="tx1"/>
                </a:solidFill>
                <a:effectLst/>
                <a:latin typeface="+mn-lt"/>
                <a:ea typeface="+mn-ea"/>
                <a:cs typeface="+mn-cs"/>
              </a:rPr>
              <a:t>s:-</a:t>
            </a:r>
            <a:r>
              <a:rPr lang="en-US" sz="1200" b="0" i="0" u="none" strike="noStrike" kern="1200" dirty="0">
                <a:solidFill>
                  <a:schemeClr val="tx1"/>
                </a:solidFill>
                <a:effectLst/>
                <a:latin typeface="+mn-lt"/>
                <a:ea typeface="+mn-ea"/>
                <a:cs typeface="+mn-cs"/>
              </a:rPr>
              <a:t> Dry season in the summer of the respective hemisphere (high sun season).</a:t>
            </a:r>
            <a:br>
              <a:rPr lang="en-US" sz="1200" dirty="0"/>
            </a:br>
            <a:r>
              <a:rPr lang="en-US" sz="1200" b="1" i="1" u="sng" strike="noStrike" kern="1200" dirty="0">
                <a:solidFill>
                  <a:schemeClr val="tx1"/>
                </a:solidFill>
                <a:effectLst/>
                <a:latin typeface="+mn-lt"/>
                <a:ea typeface="+mn-ea"/>
                <a:cs typeface="+mn-cs"/>
              </a:rPr>
              <a:t>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Mosoon</a:t>
            </a:r>
            <a:r>
              <a:rPr lang="en-US" sz="1200" b="0" i="0" u="none" strike="noStrike" kern="1200" dirty="0">
                <a:solidFill>
                  <a:schemeClr val="tx1"/>
                </a:solidFill>
                <a:effectLst/>
                <a:latin typeface="+mn-lt"/>
                <a:ea typeface="+mn-ea"/>
                <a:cs typeface="+mn-cs"/>
              </a:rPr>
              <a:t> climate. Short, dry season. Applies to only A climates (Am).</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differentiate more variations in temperature, </a:t>
            </a:r>
            <a:r>
              <a:rPr lang="en-US" sz="1200" b="0" i="0" u="none" strike="noStrike" kern="1200" dirty="0" err="1">
                <a:solidFill>
                  <a:schemeClr val="tx1"/>
                </a:solidFill>
                <a:effectLst/>
                <a:latin typeface="+mn-lt"/>
                <a:ea typeface="+mn-ea"/>
                <a:cs typeface="+mn-cs"/>
              </a:rPr>
              <a:t>Koppen</a:t>
            </a:r>
            <a:r>
              <a:rPr lang="en-US" sz="1200" b="0" i="0" u="none" strike="noStrike" kern="1200" dirty="0">
                <a:solidFill>
                  <a:schemeClr val="tx1"/>
                </a:solidFill>
                <a:effectLst/>
                <a:latin typeface="+mn-lt"/>
                <a:ea typeface="+mn-ea"/>
                <a:cs typeface="+mn-cs"/>
              </a:rPr>
              <a:t> added a third letter to the code group. Meanings are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outerShdw blurRad="38100" dist="38100" dir="2700000" algn="tl">
                    <a:srgbClr val="000000">
                      <a:alpha val="43137"/>
                    </a:srgbClr>
                  </a:outerShdw>
                </a:effectLst>
              </a:rPr>
              <a:t>Thirds letter (Temperature patterns)</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kern="1200" dirty="0">
                <a:solidFill>
                  <a:schemeClr val="tx1"/>
                </a:solidFill>
                <a:effectLst/>
                <a:latin typeface="+mn-lt"/>
                <a:ea typeface="+mn-ea"/>
                <a:cs typeface="+mn-cs"/>
              </a:rPr>
            </a:br>
            <a:r>
              <a:rPr lang="en-US" sz="1200" b="1" i="1" u="sng"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 With hot summer; warmest month over 22oC. Used for C and D climates.</a:t>
            </a:r>
            <a:br>
              <a:rPr lang="en-US" sz="1200" b="0" i="0" u="none" strike="noStrike" kern="1200" dirty="0">
                <a:solidFill>
                  <a:schemeClr val="tx1"/>
                </a:solidFill>
                <a:effectLst/>
                <a:latin typeface="+mn-lt"/>
                <a:ea typeface="+mn-ea"/>
                <a:cs typeface="+mn-cs"/>
              </a:rPr>
            </a:br>
            <a:r>
              <a:rPr lang="en-US" sz="1200" b="1" i="1" u="sng"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With warm summer; warmest month below 22oC. Used for C and D climates.</a:t>
            </a:r>
            <a:br>
              <a:rPr lang="en-US" sz="1200" b="0" i="0" u="none" strike="noStrike" kern="1200" dirty="0">
                <a:solidFill>
                  <a:schemeClr val="tx1"/>
                </a:solidFill>
                <a:effectLst/>
                <a:latin typeface="+mn-lt"/>
                <a:ea typeface="+mn-ea"/>
                <a:cs typeface="+mn-cs"/>
              </a:rPr>
            </a:br>
            <a:r>
              <a:rPr lang="en-US" sz="1200" b="1" i="1" u="sng" strike="noStrike" kern="1200" dirty="0">
                <a:solidFill>
                  <a:schemeClr val="tx1"/>
                </a:solidFill>
                <a:effectLst/>
                <a:latin typeface="+mn-lt"/>
                <a:ea typeface="+mn-ea"/>
                <a:cs typeface="+mn-cs"/>
              </a:rPr>
              <a:t>c</a:t>
            </a:r>
            <a:r>
              <a:rPr lang="en-US" sz="1200" b="0" i="0" u="none" strike="noStrike" kern="1200" dirty="0">
                <a:solidFill>
                  <a:schemeClr val="tx1"/>
                </a:solidFill>
                <a:effectLst/>
                <a:latin typeface="+mn-lt"/>
                <a:ea typeface="+mn-ea"/>
                <a:cs typeface="+mn-cs"/>
              </a:rPr>
              <a:t>: With cold, short summer; less than 4 months over 10oC. Used for C and D climates.</a:t>
            </a:r>
            <a:br>
              <a:rPr lang="en-US" sz="1200" b="0" i="0" u="none" strike="noStrike" kern="1200" dirty="0">
                <a:solidFill>
                  <a:schemeClr val="tx1"/>
                </a:solidFill>
                <a:effectLst/>
                <a:latin typeface="+mn-lt"/>
                <a:ea typeface="+mn-ea"/>
                <a:cs typeface="+mn-cs"/>
              </a:rPr>
            </a:br>
            <a:r>
              <a:rPr lang="en-US" sz="1200" b="1" i="1" u="sng" strike="noStrike" kern="1200" dirty="0">
                <a:solidFill>
                  <a:schemeClr val="tx1"/>
                </a:solidFill>
                <a:effectLst/>
                <a:latin typeface="+mn-lt"/>
                <a:ea typeface="+mn-ea"/>
                <a:cs typeface="+mn-cs"/>
              </a:rPr>
              <a:t>d</a:t>
            </a:r>
            <a:r>
              <a:rPr lang="en-US" sz="1200" b="0" i="0" u="none" strike="noStrike" kern="1200" dirty="0">
                <a:solidFill>
                  <a:schemeClr val="tx1"/>
                </a:solidFill>
                <a:effectLst/>
                <a:latin typeface="+mn-lt"/>
                <a:ea typeface="+mn-ea"/>
                <a:cs typeface="+mn-cs"/>
              </a:rPr>
              <a:t>: With very cold winter; coldest month below –38oC. Used for D climates only.</a:t>
            </a:r>
            <a:br>
              <a:rPr lang="en-US" sz="1200" b="0" i="0" u="none" strike="noStrike" kern="1200" dirty="0">
                <a:solidFill>
                  <a:schemeClr val="tx1"/>
                </a:solidFill>
                <a:effectLst/>
                <a:latin typeface="+mn-lt"/>
                <a:ea typeface="+mn-ea"/>
                <a:cs typeface="+mn-cs"/>
              </a:rPr>
            </a:br>
            <a:r>
              <a:rPr lang="en-US" sz="1200" b="1" i="1" u="sng" strike="noStrike" kern="1200" dirty="0">
                <a:solidFill>
                  <a:schemeClr val="tx1"/>
                </a:solidFill>
                <a:effectLst/>
                <a:latin typeface="+mn-lt"/>
                <a:ea typeface="+mn-ea"/>
                <a:cs typeface="+mn-cs"/>
              </a:rPr>
              <a:t>h</a:t>
            </a:r>
            <a:r>
              <a:rPr lang="en-US" sz="1200" b="0" i="0" u="none" strike="noStrike" kern="1200" dirty="0">
                <a:solidFill>
                  <a:schemeClr val="tx1"/>
                </a:solidFill>
                <a:effectLst/>
                <a:latin typeface="+mn-lt"/>
                <a:ea typeface="+mn-ea"/>
                <a:cs typeface="+mn-cs"/>
              </a:rPr>
              <a:t>: Dry, hot; mean annual temperature over 18oC. Used for B climates only.</a:t>
            </a:r>
            <a:br>
              <a:rPr lang="en-US" sz="1200" b="0" i="0" u="none" strike="noStrike" kern="1200" dirty="0">
                <a:solidFill>
                  <a:schemeClr val="tx1"/>
                </a:solidFill>
                <a:effectLst/>
                <a:latin typeface="+mn-lt"/>
                <a:ea typeface="+mn-ea"/>
                <a:cs typeface="+mn-cs"/>
              </a:rPr>
            </a:br>
            <a:r>
              <a:rPr lang="en-US" sz="1200" b="1" i="1" u="sng" strike="noStrike" kern="1200" dirty="0">
                <a:solidFill>
                  <a:schemeClr val="tx1"/>
                </a:solidFill>
                <a:effectLst/>
                <a:latin typeface="+mn-lt"/>
                <a:ea typeface="+mn-ea"/>
                <a:cs typeface="+mn-cs"/>
              </a:rPr>
              <a:t>k</a:t>
            </a:r>
            <a:r>
              <a:rPr lang="en-US" sz="1200" b="0" i="0" u="none" strike="noStrike" kern="1200" dirty="0">
                <a:solidFill>
                  <a:schemeClr val="tx1"/>
                </a:solidFill>
                <a:effectLst/>
                <a:latin typeface="+mn-lt"/>
                <a:ea typeface="+mn-ea"/>
                <a:cs typeface="+mn-cs"/>
              </a:rPr>
              <a:t>: Dry, cold; mean annual temperature under 18oC. Used for B climates only. </a:t>
            </a:r>
          </a:p>
          <a:p>
            <a:br>
              <a:rPr lang="en-US" sz="1200" dirty="0"/>
            </a:br>
            <a:endParaRPr lang="en-US" sz="1200" dirty="0"/>
          </a:p>
          <a:p>
            <a:endParaRPr lang="es-US"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7</a:t>
            </a:fld>
            <a:endParaRPr lang="es-US"/>
          </a:p>
        </p:txBody>
      </p:sp>
    </p:spTree>
    <p:extLst>
      <p:ext uri="{BB962C8B-B14F-4D97-AF65-F5344CB8AC3E}">
        <p14:creationId xmlns:p14="http://schemas.microsoft.com/office/powerpoint/2010/main" val="3646458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916113" y="230188"/>
            <a:ext cx="2439987" cy="1371600"/>
          </a:xfrm>
        </p:spPr>
      </p:sp>
      <p:sp>
        <p:nvSpPr>
          <p:cNvPr id="3" name="Marcador de notas 2"/>
          <p:cNvSpPr>
            <a:spLocks noGrp="1"/>
          </p:cNvSpPr>
          <p:nvPr>
            <p:ph type="body" idx="1"/>
          </p:nvPr>
        </p:nvSpPr>
        <p:spPr>
          <a:xfrm>
            <a:off x="551145" y="1628385"/>
            <a:ext cx="5837129" cy="6956620"/>
          </a:xfrm>
        </p:spPr>
        <p:txBody>
          <a:bodyPr/>
          <a:lstStyle/>
          <a:p>
            <a:r>
              <a:rPr lang="en-US" sz="1200" b="0" i="0" u="none" strike="noStrike" kern="1200" dirty="0">
                <a:solidFill>
                  <a:schemeClr val="tx1"/>
                </a:solidFill>
                <a:effectLst/>
                <a:latin typeface="+mn-lt"/>
                <a:ea typeface="+mn-ea"/>
                <a:cs typeface="+mn-cs"/>
              </a:rPr>
              <a:t>From the combination of the letter groups, distinct climates emerge. As examples. </a:t>
            </a:r>
          </a:p>
          <a:p>
            <a:r>
              <a:rPr lang="en-US" sz="1200" b="1" i="0" u="none" strike="noStrike" kern="1200" dirty="0" err="1">
                <a:solidFill>
                  <a:schemeClr val="tx1"/>
                </a:solidFill>
                <a:effectLst/>
                <a:latin typeface="+mn-lt"/>
                <a:ea typeface="+mn-ea"/>
                <a:cs typeface="+mn-cs"/>
              </a:rPr>
              <a:t>Af</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 called Rain forest climate where rainfall of the driest month is 60 mm or more. These climates usually occur within 10° latitude of the equator. This climate is dominated by the intertropical low-pressure system all year round, so has no natural seasons in terms of thermal and moisture changes. </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Aw</a:t>
            </a:r>
            <a:r>
              <a:rPr lang="en-US" sz="1200" b="0" i="0" u="none" strike="noStrike" kern="1200" dirty="0">
                <a:solidFill>
                  <a:schemeClr val="tx1"/>
                </a:solidFill>
                <a:effectLst/>
                <a:latin typeface="+mn-lt"/>
                <a:ea typeface="+mn-ea"/>
                <a:cs typeface="+mn-cs"/>
              </a:rPr>
              <a:t> It is the Tropical Savannah with dry winter</a:t>
            </a:r>
            <a:r>
              <a:rPr lang="en-US" sz="1200" baseline="-25000" dirty="0"/>
              <a:t>..</a:t>
            </a:r>
            <a:r>
              <a:rPr lang="en-US" sz="1200" b="0" i="0" u="none" strike="noStrike" kern="1200" dirty="0">
                <a:solidFill>
                  <a:schemeClr val="tx1"/>
                </a:solidFill>
                <a:effectLst/>
                <a:latin typeface="+mn-lt"/>
                <a:ea typeface="+mn-ea"/>
                <a:cs typeface="+mn-cs"/>
              </a:rPr>
              <a:t> At least one month has rainfall less than 60 mm and less than 4% of the total annual precipitation.. The dry season is strongly developed. </a:t>
            </a:r>
            <a:r>
              <a:rPr lang="en-US" sz="1200" b="0" i="1" u="none" strike="noStrike" kern="1200" dirty="0">
                <a:solidFill>
                  <a:schemeClr val="tx1"/>
                </a:solidFill>
                <a:effectLst/>
                <a:latin typeface="+mn-lt"/>
                <a:ea typeface="+mn-ea"/>
                <a:cs typeface="+mn-cs"/>
              </a:rPr>
              <a:t>As</a:t>
            </a:r>
            <a:r>
              <a:rPr lang="en-US" sz="1200" b="0" i="0" u="none" strike="noStrike" kern="1200" dirty="0">
                <a:solidFill>
                  <a:schemeClr val="tx1"/>
                </a:solidFill>
                <a:effectLst/>
                <a:latin typeface="+mn-lt"/>
                <a:ea typeface="+mn-ea"/>
                <a:cs typeface="+mn-cs"/>
              </a:rPr>
              <a:t> is used in place of </a:t>
            </a:r>
            <a:r>
              <a:rPr lang="en-US" sz="1200" b="0" i="1" u="none" strike="noStrike" kern="1200" dirty="0">
                <a:solidFill>
                  <a:schemeClr val="tx1"/>
                </a:solidFill>
                <a:effectLst/>
                <a:latin typeface="+mn-lt"/>
                <a:ea typeface="+mn-ea"/>
                <a:cs typeface="+mn-cs"/>
              </a:rPr>
              <a:t>Aw</a:t>
            </a:r>
            <a:r>
              <a:rPr lang="en-US" sz="1200" b="0" i="0" u="none" strike="noStrike" kern="1200" dirty="0">
                <a:solidFill>
                  <a:schemeClr val="tx1"/>
                </a:solidFill>
                <a:effectLst/>
                <a:latin typeface="+mn-lt"/>
                <a:ea typeface="+mn-ea"/>
                <a:cs typeface="+mn-cs"/>
              </a:rPr>
              <a:t> if the dry season occurs during the time of higher sun and longer days (during summer.</a:t>
            </a:r>
          </a:p>
          <a:p>
            <a:endParaRPr lang="en-US" sz="1200" b="0" i="0" u="none" strike="noStrike" kern="1200" dirty="0">
              <a:solidFill>
                <a:schemeClr val="tx1"/>
              </a:solidFill>
              <a:effectLst/>
              <a:latin typeface="+mn-lt"/>
              <a:ea typeface="+mn-ea"/>
              <a:cs typeface="+mn-cs"/>
            </a:endParaRPr>
          </a:p>
          <a:p>
            <a:r>
              <a:rPr lang="en-US" sz="1200" b="1" i="1" u="sng" strike="noStrike" kern="1200" dirty="0">
                <a:solidFill>
                  <a:schemeClr val="tx1"/>
                </a:solidFill>
                <a:effectLst/>
                <a:latin typeface="+mn-lt"/>
                <a:ea typeface="+mn-ea"/>
                <a:cs typeface="+mn-cs"/>
              </a:rPr>
              <a:t> </a:t>
            </a:r>
            <a:r>
              <a:rPr lang="en-US" sz="1200" b="1" i="1" u="sng" strike="noStrike" kern="1200" dirty="0" err="1">
                <a:solidFill>
                  <a:schemeClr val="tx1"/>
                </a:solidFill>
                <a:effectLst/>
                <a:latin typeface="+mn-lt"/>
                <a:ea typeface="+mn-ea"/>
                <a:cs typeface="+mn-cs"/>
              </a:rPr>
              <a:t>BSh</a:t>
            </a:r>
            <a:r>
              <a:rPr lang="en-US" sz="1200" b="1" i="1" u="sng"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Hot semiarid or Steppe Climate: A semi-arid climate characterized by grasslands. It occupies an intermediate position between the desert climate “BW” and the more humid climates of A, C and D groups. </a:t>
            </a:r>
          </a:p>
          <a:p>
            <a:endParaRPr lang="en-US" sz="1200" b="0" i="0" u="none" strike="noStrike" kern="1200" dirty="0">
              <a:solidFill>
                <a:schemeClr val="tx1"/>
              </a:solidFill>
              <a:effectLst/>
              <a:latin typeface="+mn-lt"/>
              <a:ea typeface="+mn-ea"/>
              <a:cs typeface="+mn-cs"/>
            </a:endParaRPr>
          </a:p>
          <a:p>
            <a:r>
              <a:rPr lang="en-US" sz="1200" b="1" i="0" u="none" strike="noStrike" kern="1200" dirty="0" err="1">
                <a:solidFill>
                  <a:schemeClr val="tx1"/>
                </a:solidFill>
                <a:effectLst/>
                <a:latin typeface="+mn-lt"/>
                <a:ea typeface="+mn-ea"/>
                <a:cs typeface="+mn-cs"/>
              </a:rPr>
              <a:t>BWh</a:t>
            </a:r>
            <a:r>
              <a:rPr lang="en-US" sz="1200" b="0" i="0" u="none" strike="noStrike" kern="1200" dirty="0">
                <a:solidFill>
                  <a:schemeClr val="tx1"/>
                </a:solidFill>
                <a:effectLst/>
                <a:latin typeface="+mn-lt"/>
                <a:ea typeface="+mn-ea"/>
                <a:cs typeface="+mn-cs"/>
              </a:rPr>
              <a:t> . Is the Hot Desert Climate with the annual precipitation below the 50% of the certain limit  and average annual temperature above 18 °C. (the coldest month has an average temperature above 0 °C. .</a:t>
            </a:r>
          </a:p>
          <a:p>
            <a:endParaRPr lang="en-US" sz="1200" b="0" i="0" u="none" strike="noStrike" kern="1200" dirty="0">
              <a:solidFill>
                <a:schemeClr val="tx1"/>
              </a:solidFill>
              <a:effectLst/>
              <a:latin typeface="+mn-lt"/>
              <a:ea typeface="+mn-ea"/>
              <a:cs typeface="+mn-cs"/>
            </a:endParaRPr>
          </a:p>
          <a:p>
            <a:endParaRPr lang="es-US" b="0" u="none"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8</a:t>
            </a:fld>
            <a:endParaRPr lang="es-US"/>
          </a:p>
        </p:txBody>
      </p:sp>
    </p:spTree>
    <p:extLst>
      <p:ext uri="{BB962C8B-B14F-4D97-AF65-F5344CB8AC3E}">
        <p14:creationId xmlns:p14="http://schemas.microsoft.com/office/powerpoint/2010/main" val="350054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866900" y="230188"/>
            <a:ext cx="2489200" cy="1400175"/>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ea typeface="Calibri" panose="020F0502020204030204" pitchFamily="34" charset="0"/>
              </a:rPr>
              <a:t>The onset and decay of El Niño is actually a cross-annual cycle. </a:t>
            </a:r>
            <a:endParaRPr lang="es-US" sz="1200" b="1" dirty="0"/>
          </a:p>
          <a:p>
            <a:r>
              <a:rPr lang="en-US" sz="1200" dirty="0"/>
              <a:t>All Climate classification are based on the usual Calendar Year (January-December) , However El Niño events are a cross-annual event typically lasting 9 to 12 months. El Niño events tend to develop during Spring </a:t>
            </a:r>
            <a:r>
              <a:rPr lang="en-US" sz="1200" b="1" dirty="0"/>
              <a:t>(March-June of the Northern Hemisphere), </a:t>
            </a:r>
            <a:r>
              <a:rPr lang="en-US" sz="1200" dirty="0"/>
              <a:t>reach peak intensity during the late autumn or winter </a:t>
            </a:r>
            <a:r>
              <a:rPr lang="en-US" sz="1200" b="1" dirty="0"/>
              <a:t>(November-February), </a:t>
            </a:r>
            <a:r>
              <a:rPr lang="en-US" sz="1200" dirty="0"/>
              <a:t>and then weaken and return to neutral conditions during late spring or early summer </a:t>
            </a:r>
            <a:r>
              <a:rPr lang="en-US" sz="1200" b="1" dirty="0"/>
              <a:t>(March-June</a:t>
            </a:r>
            <a:r>
              <a:rPr lang="en-US" sz="1200" dirty="0"/>
              <a:t>) of the following year.  </a:t>
            </a:r>
          </a:p>
          <a:p>
            <a:endParaRPr lang="es-US" sz="1200" dirty="0"/>
          </a:p>
          <a:p>
            <a:r>
              <a:rPr lang="en-US" sz="1200" dirty="0"/>
              <a:t>  IN term of impacts most of El Niño</a:t>
            </a:r>
            <a:r>
              <a:rPr lang="en-US" sz="1200" b="1" dirty="0"/>
              <a:t> impacts</a:t>
            </a:r>
            <a:r>
              <a:rPr lang="en-US" sz="1200" dirty="0"/>
              <a:t> on the regional or national climate occur in the NH winter of the First Year and spring of following Year, where teleconnection patterns are more fully developed and stronger in the higher latitudes.  Additionally the summer season could be considered a “starting point” in terms of institutional responses to an El Niño forecast, because in this season the ability of the prediction models becomes increasingly better after the so called “Spring Barrier”.  </a:t>
            </a:r>
          </a:p>
          <a:p>
            <a:endParaRPr lang="en-US" sz="1200" dirty="0"/>
          </a:p>
          <a:p>
            <a:r>
              <a:rPr lang="en-US" sz="1200" dirty="0"/>
              <a:t>So in our approach, we define an El Niño Year as a 12-month period that begins in July of the first calendar year (onset of the event) and ends in  June of the following calendar year. For example, to construct the 1982-83 El Niño non-calendar year, it is necessary to consider a 12-month period from July 1982 to June 1983.</a:t>
            </a:r>
            <a:endParaRPr lang="es-US" sz="1200" dirty="0"/>
          </a:p>
          <a:p>
            <a:endParaRPr lang="es-US" dirty="0"/>
          </a:p>
        </p:txBody>
      </p:sp>
      <p:sp>
        <p:nvSpPr>
          <p:cNvPr id="4" name="Marcador de número de diapositiva 3"/>
          <p:cNvSpPr>
            <a:spLocks noGrp="1"/>
          </p:cNvSpPr>
          <p:nvPr>
            <p:ph type="sldNum" sz="quarter" idx="5"/>
          </p:nvPr>
        </p:nvSpPr>
        <p:spPr/>
        <p:txBody>
          <a:bodyPr/>
          <a:lstStyle/>
          <a:p>
            <a:fld id="{741BB42F-5B8F-401F-9C43-E08C6A3E21B4}" type="slidenum">
              <a:rPr lang="es-US" smtClean="0"/>
              <a:t>9</a:t>
            </a:fld>
            <a:endParaRPr lang="es-US"/>
          </a:p>
        </p:txBody>
      </p:sp>
    </p:spTree>
    <p:extLst>
      <p:ext uri="{BB962C8B-B14F-4D97-AF65-F5344CB8AC3E}">
        <p14:creationId xmlns:p14="http://schemas.microsoft.com/office/powerpoint/2010/main" val="924778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85E37-45B0-43BD-BAD1-59E47448802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US"/>
          </a:p>
        </p:txBody>
      </p:sp>
      <p:sp>
        <p:nvSpPr>
          <p:cNvPr id="3" name="Subtítulo 2">
            <a:extLst>
              <a:ext uri="{FF2B5EF4-FFF2-40B4-BE49-F238E27FC236}">
                <a16:creationId xmlns:a16="http://schemas.microsoft.com/office/drawing/2014/main" id="{53284E95-BF2E-4AE9-9898-2CB08DBD75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US"/>
          </a:p>
        </p:txBody>
      </p:sp>
      <p:sp>
        <p:nvSpPr>
          <p:cNvPr id="4" name="Marcador de fecha 3">
            <a:extLst>
              <a:ext uri="{FF2B5EF4-FFF2-40B4-BE49-F238E27FC236}">
                <a16:creationId xmlns:a16="http://schemas.microsoft.com/office/drawing/2014/main" id="{7A3ECF32-9832-4CD9-86C7-7148E40A4DAE}"/>
              </a:ext>
            </a:extLst>
          </p:cNvPr>
          <p:cNvSpPr>
            <a:spLocks noGrp="1"/>
          </p:cNvSpPr>
          <p:nvPr>
            <p:ph type="dt" sz="half" idx="10"/>
          </p:nvPr>
        </p:nvSpPr>
        <p:spPr/>
        <p:txBody>
          <a:bodyPr/>
          <a:lstStyle/>
          <a:p>
            <a:fld id="{2EEFCDDC-AE1A-47DF-818C-27ADA65A9105}" type="datetimeFigureOut">
              <a:rPr lang="es-US" smtClean="0"/>
              <a:t>10/27/2019</a:t>
            </a:fld>
            <a:endParaRPr lang="es-US"/>
          </a:p>
        </p:txBody>
      </p:sp>
      <p:sp>
        <p:nvSpPr>
          <p:cNvPr id="5" name="Marcador de pie de página 4">
            <a:extLst>
              <a:ext uri="{FF2B5EF4-FFF2-40B4-BE49-F238E27FC236}">
                <a16:creationId xmlns:a16="http://schemas.microsoft.com/office/drawing/2014/main" id="{8CD38E5C-B233-40D2-BC8C-C9178C5503CF}"/>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75FE72F5-9775-41BE-80F4-0388626E60B2}"/>
              </a:ext>
            </a:extLst>
          </p:cNvPr>
          <p:cNvSpPr>
            <a:spLocks noGrp="1"/>
          </p:cNvSpPr>
          <p:nvPr>
            <p:ph type="sldNum" sz="quarter" idx="12"/>
          </p:nvPr>
        </p:nvSpPr>
        <p:spPr/>
        <p:txBody>
          <a:bodyPr/>
          <a:lstStyle/>
          <a:p>
            <a:fld id="{1D093805-69EA-4ED9-A26C-E70E198C4D82}" type="slidenum">
              <a:rPr lang="es-US" smtClean="0"/>
              <a:t>‹Nº›</a:t>
            </a:fld>
            <a:endParaRPr lang="es-US"/>
          </a:p>
        </p:txBody>
      </p:sp>
    </p:spTree>
    <p:extLst>
      <p:ext uri="{BB962C8B-B14F-4D97-AF65-F5344CB8AC3E}">
        <p14:creationId xmlns:p14="http://schemas.microsoft.com/office/powerpoint/2010/main" val="3653358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CDA97C-DC3E-4084-99D7-7E6DBF24C083}"/>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texto vertical 2">
            <a:extLst>
              <a:ext uri="{FF2B5EF4-FFF2-40B4-BE49-F238E27FC236}">
                <a16:creationId xmlns:a16="http://schemas.microsoft.com/office/drawing/2014/main" id="{13DFECA2-CBB9-4EF3-9B3C-0C29A6C55996}"/>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64DBB8E6-A195-405E-B321-5E96AA39C560}"/>
              </a:ext>
            </a:extLst>
          </p:cNvPr>
          <p:cNvSpPr>
            <a:spLocks noGrp="1"/>
          </p:cNvSpPr>
          <p:nvPr>
            <p:ph type="dt" sz="half" idx="10"/>
          </p:nvPr>
        </p:nvSpPr>
        <p:spPr/>
        <p:txBody>
          <a:bodyPr/>
          <a:lstStyle/>
          <a:p>
            <a:fld id="{2EEFCDDC-AE1A-47DF-818C-27ADA65A9105}" type="datetimeFigureOut">
              <a:rPr lang="es-US" smtClean="0"/>
              <a:t>10/27/2019</a:t>
            </a:fld>
            <a:endParaRPr lang="es-US"/>
          </a:p>
        </p:txBody>
      </p:sp>
      <p:sp>
        <p:nvSpPr>
          <p:cNvPr id="5" name="Marcador de pie de página 4">
            <a:extLst>
              <a:ext uri="{FF2B5EF4-FFF2-40B4-BE49-F238E27FC236}">
                <a16:creationId xmlns:a16="http://schemas.microsoft.com/office/drawing/2014/main" id="{32ED2FB0-8EFE-46C5-B061-957ED54D3F3B}"/>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32CC3081-5F11-4CA2-BA85-4072972E702D}"/>
              </a:ext>
            </a:extLst>
          </p:cNvPr>
          <p:cNvSpPr>
            <a:spLocks noGrp="1"/>
          </p:cNvSpPr>
          <p:nvPr>
            <p:ph type="sldNum" sz="quarter" idx="12"/>
          </p:nvPr>
        </p:nvSpPr>
        <p:spPr/>
        <p:txBody>
          <a:bodyPr/>
          <a:lstStyle/>
          <a:p>
            <a:fld id="{1D093805-69EA-4ED9-A26C-E70E198C4D82}" type="slidenum">
              <a:rPr lang="es-US" smtClean="0"/>
              <a:t>‹Nº›</a:t>
            </a:fld>
            <a:endParaRPr lang="es-US"/>
          </a:p>
        </p:txBody>
      </p:sp>
    </p:spTree>
    <p:extLst>
      <p:ext uri="{BB962C8B-B14F-4D97-AF65-F5344CB8AC3E}">
        <p14:creationId xmlns:p14="http://schemas.microsoft.com/office/powerpoint/2010/main" val="300663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8D23312-92E1-447B-AB69-78A943C5F21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US"/>
          </a:p>
        </p:txBody>
      </p:sp>
      <p:sp>
        <p:nvSpPr>
          <p:cNvPr id="3" name="Marcador de texto vertical 2">
            <a:extLst>
              <a:ext uri="{FF2B5EF4-FFF2-40B4-BE49-F238E27FC236}">
                <a16:creationId xmlns:a16="http://schemas.microsoft.com/office/drawing/2014/main" id="{118CFFD8-C3CF-460F-B10F-0AC6967572A5}"/>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350735EC-4F84-4B89-9AE4-039CDC322A4C}"/>
              </a:ext>
            </a:extLst>
          </p:cNvPr>
          <p:cNvSpPr>
            <a:spLocks noGrp="1"/>
          </p:cNvSpPr>
          <p:nvPr>
            <p:ph type="dt" sz="half" idx="10"/>
          </p:nvPr>
        </p:nvSpPr>
        <p:spPr/>
        <p:txBody>
          <a:bodyPr/>
          <a:lstStyle/>
          <a:p>
            <a:fld id="{2EEFCDDC-AE1A-47DF-818C-27ADA65A9105}" type="datetimeFigureOut">
              <a:rPr lang="es-US" smtClean="0"/>
              <a:t>10/27/2019</a:t>
            </a:fld>
            <a:endParaRPr lang="es-US"/>
          </a:p>
        </p:txBody>
      </p:sp>
      <p:sp>
        <p:nvSpPr>
          <p:cNvPr id="5" name="Marcador de pie de página 4">
            <a:extLst>
              <a:ext uri="{FF2B5EF4-FFF2-40B4-BE49-F238E27FC236}">
                <a16:creationId xmlns:a16="http://schemas.microsoft.com/office/drawing/2014/main" id="{DCB5354D-CD05-4163-8686-B815BC45A133}"/>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12C40A5D-0EA5-4EC8-9B26-662D4DD246D1}"/>
              </a:ext>
            </a:extLst>
          </p:cNvPr>
          <p:cNvSpPr>
            <a:spLocks noGrp="1"/>
          </p:cNvSpPr>
          <p:nvPr>
            <p:ph type="sldNum" sz="quarter" idx="12"/>
          </p:nvPr>
        </p:nvSpPr>
        <p:spPr/>
        <p:txBody>
          <a:bodyPr/>
          <a:lstStyle/>
          <a:p>
            <a:fld id="{1D093805-69EA-4ED9-A26C-E70E198C4D82}" type="slidenum">
              <a:rPr lang="es-US" smtClean="0"/>
              <a:t>‹Nº›</a:t>
            </a:fld>
            <a:endParaRPr lang="es-US"/>
          </a:p>
        </p:txBody>
      </p:sp>
    </p:spTree>
    <p:extLst>
      <p:ext uri="{BB962C8B-B14F-4D97-AF65-F5344CB8AC3E}">
        <p14:creationId xmlns:p14="http://schemas.microsoft.com/office/powerpoint/2010/main" val="68830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B5A965-C9B5-4658-B9B8-7182A4A651DC}"/>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contenido 2">
            <a:extLst>
              <a:ext uri="{FF2B5EF4-FFF2-40B4-BE49-F238E27FC236}">
                <a16:creationId xmlns:a16="http://schemas.microsoft.com/office/drawing/2014/main" id="{F3C056C8-1845-48D1-8F52-388C8BD7A3D2}"/>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592D6009-8078-446F-B592-5AE17A90DE1B}"/>
              </a:ext>
            </a:extLst>
          </p:cNvPr>
          <p:cNvSpPr>
            <a:spLocks noGrp="1"/>
          </p:cNvSpPr>
          <p:nvPr>
            <p:ph type="dt" sz="half" idx="10"/>
          </p:nvPr>
        </p:nvSpPr>
        <p:spPr/>
        <p:txBody>
          <a:bodyPr/>
          <a:lstStyle/>
          <a:p>
            <a:fld id="{2EEFCDDC-AE1A-47DF-818C-27ADA65A9105}" type="datetimeFigureOut">
              <a:rPr lang="es-US" smtClean="0"/>
              <a:t>10/27/2019</a:t>
            </a:fld>
            <a:endParaRPr lang="es-US"/>
          </a:p>
        </p:txBody>
      </p:sp>
      <p:sp>
        <p:nvSpPr>
          <p:cNvPr id="5" name="Marcador de pie de página 4">
            <a:extLst>
              <a:ext uri="{FF2B5EF4-FFF2-40B4-BE49-F238E27FC236}">
                <a16:creationId xmlns:a16="http://schemas.microsoft.com/office/drawing/2014/main" id="{6E028E40-9B68-4E1C-A5CA-CD1ED9D6C999}"/>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CF3D5E34-DA54-4E86-81C2-D61982AE4ADC}"/>
              </a:ext>
            </a:extLst>
          </p:cNvPr>
          <p:cNvSpPr>
            <a:spLocks noGrp="1"/>
          </p:cNvSpPr>
          <p:nvPr>
            <p:ph type="sldNum" sz="quarter" idx="12"/>
          </p:nvPr>
        </p:nvSpPr>
        <p:spPr/>
        <p:txBody>
          <a:bodyPr/>
          <a:lstStyle/>
          <a:p>
            <a:fld id="{1D093805-69EA-4ED9-A26C-E70E198C4D82}" type="slidenum">
              <a:rPr lang="es-US" smtClean="0"/>
              <a:t>‹Nº›</a:t>
            </a:fld>
            <a:endParaRPr lang="es-US"/>
          </a:p>
        </p:txBody>
      </p:sp>
    </p:spTree>
    <p:extLst>
      <p:ext uri="{BB962C8B-B14F-4D97-AF65-F5344CB8AC3E}">
        <p14:creationId xmlns:p14="http://schemas.microsoft.com/office/powerpoint/2010/main" val="3242317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75AF-4240-42FE-BF0B-A861E105FC5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US"/>
          </a:p>
        </p:txBody>
      </p:sp>
      <p:sp>
        <p:nvSpPr>
          <p:cNvPr id="3" name="Marcador de texto 2">
            <a:extLst>
              <a:ext uri="{FF2B5EF4-FFF2-40B4-BE49-F238E27FC236}">
                <a16:creationId xmlns:a16="http://schemas.microsoft.com/office/drawing/2014/main" id="{70418AF5-68C8-419A-864A-537C788735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A7069F81-C194-4936-BD67-095E808CFB5D}"/>
              </a:ext>
            </a:extLst>
          </p:cNvPr>
          <p:cNvSpPr>
            <a:spLocks noGrp="1"/>
          </p:cNvSpPr>
          <p:nvPr>
            <p:ph type="dt" sz="half" idx="10"/>
          </p:nvPr>
        </p:nvSpPr>
        <p:spPr/>
        <p:txBody>
          <a:bodyPr/>
          <a:lstStyle/>
          <a:p>
            <a:fld id="{2EEFCDDC-AE1A-47DF-818C-27ADA65A9105}" type="datetimeFigureOut">
              <a:rPr lang="es-US" smtClean="0"/>
              <a:t>10/27/2019</a:t>
            </a:fld>
            <a:endParaRPr lang="es-US"/>
          </a:p>
        </p:txBody>
      </p:sp>
      <p:sp>
        <p:nvSpPr>
          <p:cNvPr id="5" name="Marcador de pie de página 4">
            <a:extLst>
              <a:ext uri="{FF2B5EF4-FFF2-40B4-BE49-F238E27FC236}">
                <a16:creationId xmlns:a16="http://schemas.microsoft.com/office/drawing/2014/main" id="{76C788D2-4EDB-41F5-8141-1BE2864BFE91}"/>
              </a:ext>
            </a:extLst>
          </p:cNvPr>
          <p:cNvSpPr>
            <a:spLocks noGrp="1"/>
          </p:cNvSpPr>
          <p:nvPr>
            <p:ph type="ftr" sz="quarter" idx="11"/>
          </p:nvPr>
        </p:nvSpPr>
        <p:spPr/>
        <p:txBody>
          <a:bodyPr/>
          <a:lstStyle/>
          <a:p>
            <a:endParaRPr lang="es-US"/>
          </a:p>
        </p:txBody>
      </p:sp>
      <p:sp>
        <p:nvSpPr>
          <p:cNvPr id="6" name="Marcador de número de diapositiva 5">
            <a:extLst>
              <a:ext uri="{FF2B5EF4-FFF2-40B4-BE49-F238E27FC236}">
                <a16:creationId xmlns:a16="http://schemas.microsoft.com/office/drawing/2014/main" id="{D00671B3-3282-4CB1-8E25-906F9E7EE7C3}"/>
              </a:ext>
            </a:extLst>
          </p:cNvPr>
          <p:cNvSpPr>
            <a:spLocks noGrp="1"/>
          </p:cNvSpPr>
          <p:nvPr>
            <p:ph type="sldNum" sz="quarter" idx="12"/>
          </p:nvPr>
        </p:nvSpPr>
        <p:spPr/>
        <p:txBody>
          <a:bodyPr/>
          <a:lstStyle/>
          <a:p>
            <a:fld id="{1D093805-69EA-4ED9-A26C-E70E198C4D82}" type="slidenum">
              <a:rPr lang="es-US" smtClean="0"/>
              <a:t>‹Nº›</a:t>
            </a:fld>
            <a:endParaRPr lang="es-US"/>
          </a:p>
        </p:txBody>
      </p:sp>
    </p:spTree>
    <p:extLst>
      <p:ext uri="{BB962C8B-B14F-4D97-AF65-F5344CB8AC3E}">
        <p14:creationId xmlns:p14="http://schemas.microsoft.com/office/powerpoint/2010/main" val="2166938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A492CA-DAF0-4912-9D33-6A615F042D1E}"/>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contenido 2">
            <a:extLst>
              <a:ext uri="{FF2B5EF4-FFF2-40B4-BE49-F238E27FC236}">
                <a16:creationId xmlns:a16="http://schemas.microsoft.com/office/drawing/2014/main" id="{E681AA97-4547-418A-8E0F-78618CFECAFD}"/>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contenido 3">
            <a:extLst>
              <a:ext uri="{FF2B5EF4-FFF2-40B4-BE49-F238E27FC236}">
                <a16:creationId xmlns:a16="http://schemas.microsoft.com/office/drawing/2014/main" id="{23970949-2189-441E-A534-045F17EBCF84}"/>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5" name="Marcador de fecha 4">
            <a:extLst>
              <a:ext uri="{FF2B5EF4-FFF2-40B4-BE49-F238E27FC236}">
                <a16:creationId xmlns:a16="http://schemas.microsoft.com/office/drawing/2014/main" id="{27F5673C-F0FA-4726-9DFD-EECB0F5B3B74}"/>
              </a:ext>
            </a:extLst>
          </p:cNvPr>
          <p:cNvSpPr>
            <a:spLocks noGrp="1"/>
          </p:cNvSpPr>
          <p:nvPr>
            <p:ph type="dt" sz="half" idx="10"/>
          </p:nvPr>
        </p:nvSpPr>
        <p:spPr/>
        <p:txBody>
          <a:bodyPr/>
          <a:lstStyle/>
          <a:p>
            <a:fld id="{2EEFCDDC-AE1A-47DF-818C-27ADA65A9105}" type="datetimeFigureOut">
              <a:rPr lang="es-US" smtClean="0"/>
              <a:t>10/27/2019</a:t>
            </a:fld>
            <a:endParaRPr lang="es-US"/>
          </a:p>
        </p:txBody>
      </p:sp>
      <p:sp>
        <p:nvSpPr>
          <p:cNvPr id="6" name="Marcador de pie de página 5">
            <a:extLst>
              <a:ext uri="{FF2B5EF4-FFF2-40B4-BE49-F238E27FC236}">
                <a16:creationId xmlns:a16="http://schemas.microsoft.com/office/drawing/2014/main" id="{1B297589-6063-43C7-95E1-1F596EDDC0E1}"/>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2AEDD48A-AB0D-436B-9964-A662EF533E9F}"/>
              </a:ext>
            </a:extLst>
          </p:cNvPr>
          <p:cNvSpPr>
            <a:spLocks noGrp="1"/>
          </p:cNvSpPr>
          <p:nvPr>
            <p:ph type="sldNum" sz="quarter" idx="12"/>
          </p:nvPr>
        </p:nvSpPr>
        <p:spPr/>
        <p:txBody>
          <a:bodyPr/>
          <a:lstStyle/>
          <a:p>
            <a:fld id="{1D093805-69EA-4ED9-A26C-E70E198C4D82}" type="slidenum">
              <a:rPr lang="es-US" smtClean="0"/>
              <a:t>‹Nº›</a:t>
            </a:fld>
            <a:endParaRPr lang="es-US"/>
          </a:p>
        </p:txBody>
      </p:sp>
    </p:spTree>
    <p:extLst>
      <p:ext uri="{BB962C8B-B14F-4D97-AF65-F5344CB8AC3E}">
        <p14:creationId xmlns:p14="http://schemas.microsoft.com/office/powerpoint/2010/main" val="4184809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4F0E5C-0176-4FA6-809A-B5D6DAC6760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US"/>
          </a:p>
        </p:txBody>
      </p:sp>
      <p:sp>
        <p:nvSpPr>
          <p:cNvPr id="3" name="Marcador de texto 2">
            <a:extLst>
              <a:ext uri="{FF2B5EF4-FFF2-40B4-BE49-F238E27FC236}">
                <a16:creationId xmlns:a16="http://schemas.microsoft.com/office/drawing/2014/main" id="{69D80D6F-3808-4CE5-A77C-CA1D3A18FE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D6978DB3-C6FD-4F02-B435-FBBF49504F69}"/>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5" name="Marcador de texto 4">
            <a:extLst>
              <a:ext uri="{FF2B5EF4-FFF2-40B4-BE49-F238E27FC236}">
                <a16:creationId xmlns:a16="http://schemas.microsoft.com/office/drawing/2014/main" id="{C1F2ED19-B2B5-42C1-AFED-5461ECD6B1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C794F592-8B7E-4499-A694-41510E7558B6}"/>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7" name="Marcador de fecha 6">
            <a:extLst>
              <a:ext uri="{FF2B5EF4-FFF2-40B4-BE49-F238E27FC236}">
                <a16:creationId xmlns:a16="http://schemas.microsoft.com/office/drawing/2014/main" id="{1F7C7A2F-C9E2-4A93-AF53-36DD4F446E5D}"/>
              </a:ext>
            </a:extLst>
          </p:cNvPr>
          <p:cNvSpPr>
            <a:spLocks noGrp="1"/>
          </p:cNvSpPr>
          <p:nvPr>
            <p:ph type="dt" sz="half" idx="10"/>
          </p:nvPr>
        </p:nvSpPr>
        <p:spPr/>
        <p:txBody>
          <a:bodyPr/>
          <a:lstStyle/>
          <a:p>
            <a:fld id="{2EEFCDDC-AE1A-47DF-818C-27ADA65A9105}" type="datetimeFigureOut">
              <a:rPr lang="es-US" smtClean="0"/>
              <a:t>10/27/2019</a:t>
            </a:fld>
            <a:endParaRPr lang="es-US"/>
          </a:p>
        </p:txBody>
      </p:sp>
      <p:sp>
        <p:nvSpPr>
          <p:cNvPr id="8" name="Marcador de pie de página 7">
            <a:extLst>
              <a:ext uri="{FF2B5EF4-FFF2-40B4-BE49-F238E27FC236}">
                <a16:creationId xmlns:a16="http://schemas.microsoft.com/office/drawing/2014/main" id="{DF338829-7942-43C8-8267-1AC70AC15317}"/>
              </a:ext>
            </a:extLst>
          </p:cNvPr>
          <p:cNvSpPr>
            <a:spLocks noGrp="1"/>
          </p:cNvSpPr>
          <p:nvPr>
            <p:ph type="ftr" sz="quarter" idx="11"/>
          </p:nvPr>
        </p:nvSpPr>
        <p:spPr/>
        <p:txBody>
          <a:bodyPr/>
          <a:lstStyle/>
          <a:p>
            <a:endParaRPr lang="es-US"/>
          </a:p>
        </p:txBody>
      </p:sp>
      <p:sp>
        <p:nvSpPr>
          <p:cNvPr id="9" name="Marcador de número de diapositiva 8">
            <a:extLst>
              <a:ext uri="{FF2B5EF4-FFF2-40B4-BE49-F238E27FC236}">
                <a16:creationId xmlns:a16="http://schemas.microsoft.com/office/drawing/2014/main" id="{A7190C89-F519-4694-A71D-96B31A67B3ED}"/>
              </a:ext>
            </a:extLst>
          </p:cNvPr>
          <p:cNvSpPr>
            <a:spLocks noGrp="1"/>
          </p:cNvSpPr>
          <p:nvPr>
            <p:ph type="sldNum" sz="quarter" idx="12"/>
          </p:nvPr>
        </p:nvSpPr>
        <p:spPr/>
        <p:txBody>
          <a:bodyPr/>
          <a:lstStyle/>
          <a:p>
            <a:fld id="{1D093805-69EA-4ED9-A26C-E70E198C4D82}" type="slidenum">
              <a:rPr lang="es-US" smtClean="0"/>
              <a:t>‹Nº›</a:t>
            </a:fld>
            <a:endParaRPr lang="es-US"/>
          </a:p>
        </p:txBody>
      </p:sp>
    </p:spTree>
    <p:extLst>
      <p:ext uri="{BB962C8B-B14F-4D97-AF65-F5344CB8AC3E}">
        <p14:creationId xmlns:p14="http://schemas.microsoft.com/office/powerpoint/2010/main" val="619154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590424-49A0-4240-A482-56B6B436C257}"/>
              </a:ext>
            </a:extLst>
          </p:cNvPr>
          <p:cNvSpPr>
            <a:spLocks noGrp="1"/>
          </p:cNvSpPr>
          <p:nvPr>
            <p:ph type="title"/>
          </p:nvPr>
        </p:nvSpPr>
        <p:spPr/>
        <p:txBody>
          <a:bodyPr/>
          <a:lstStyle/>
          <a:p>
            <a:r>
              <a:rPr lang="es-ES"/>
              <a:t>Haga clic para modificar el estilo de título del patrón</a:t>
            </a:r>
            <a:endParaRPr lang="es-US"/>
          </a:p>
        </p:txBody>
      </p:sp>
      <p:sp>
        <p:nvSpPr>
          <p:cNvPr id="3" name="Marcador de fecha 2">
            <a:extLst>
              <a:ext uri="{FF2B5EF4-FFF2-40B4-BE49-F238E27FC236}">
                <a16:creationId xmlns:a16="http://schemas.microsoft.com/office/drawing/2014/main" id="{36225D87-0E85-4E98-A65D-3283F04A519B}"/>
              </a:ext>
            </a:extLst>
          </p:cNvPr>
          <p:cNvSpPr>
            <a:spLocks noGrp="1"/>
          </p:cNvSpPr>
          <p:nvPr>
            <p:ph type="dt" sz="half" idx="10"/>
          </p:nvPr>
        </p:nvSpPr>
        <p:spPr/>
        <p:txBody>
          <a:bodyPr/>
          <a:lstStyle/>
          <a:p>
            <a:fld id="{2EEFCDDC-AE1A-47DF-818C-27ADA65A9105}" type="datetimeFigureOut">
              <a:rPr lang="es-US" smtClean="0"/>
              <a:t>10/27/2019</a:t>
            </a:fld>
            <a:endParaRPr lang="es-US"/>
          </a:p>
        </p:txBody>
      </p:sp>
      <p:sp>
        <p:nvSpPr>
          <p:cNvPr id="4" name="Marcador de pie de página 3">
            <a:extLst>
              <a:ext uri="{FF2B5EF4-FFF2-40B4-BE49-F238E27FC236}">
                <a16:creationId xmlns:a16="http://schemas.microsoft.com/office/drawing/2014/main" id="{04E206B6-F652-4C65-ABBD-2CB7A1085030}"/>
              </a:ext>
            </a:extLst>
          </p:cNvPr>
          <p:cNvSpPr>
            <a:spLocks noGrp="1"/>
          </p:cNvSpPr>
          <p:nvPr>
            <p:ph type="ftr" sz="quarter" idx="11"/>
          </p:nvPr>
        </p:nvSpPr>
        <p:spPr/>
        <p:txBody>
          <a:bodyPr/>
          <a:lstStyle/>
          <a:p>
            <a:endParaRPr lang="es-US"/>
          </a:p>
        </p:txBody>
      </p:sp>
      <p:sp>
        <p:nvSpPr>
          <p:cNvPr id="5" name="Marcador de número de diapositiva 4">
            <a:extLst>
              <a:ext uri="{FF2B5EF4-FFF2-40B4-BE49-F238E27FC236}">
                <a16:creationId xmlns:a16="http://schemas.microsoft.com/office/drawing/2014/main" id="{311B7A04-CE68-42CA-A6AF-7D548637AC7E}"/>
              </a:ext>
            </a:extLst>
          </p:cNvPr>
          <p:cNvSpPr>
            <a:spLocks noGrp="1"/>
          </p:cNvSpPr>
          <p:nvPr>
            <p:ph type="sldNum" sz="quarter" idx="12"/>
          </p:nvPr>
        </p:nvSpPr>
        <p:spPr/>
        <p:txBody>
          <a:bodyPr/>
          <a:lstStyle/>
          <a:p>
            <a:fld id="{1D093805-69EA-4ED9-A26C-E70E198C4D82}" type="slidenum">
              <a:rPr lang="es-US" smtClean="0"/>
              <a:t>‹Nº›</a:t>
            </a:fld>
            <a:endParaRPr lang="es-US"/>
          </a:p>
        </p:txBody>
      </p:sp>
    </p:spTree>
    <p:extLst>
      <p:ext uri="{BB962C8B-B14F-4D97-AF65-F5344CB8AC3E}">
        <p14:creationId xmlns:p14="http://schemas.microsoft.com/office/powerpoint/2010/main" val="1735871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0E3DC15-A650-43D2-AB16-45E97286BACB}"/>
              </a:ext>
            </a:extLst>
          </p:cNvPr>
          <p:cNvSpPr>
            <a:spLocks noGrp="1"/>
          </p:cNvSpPr>
          <p:nvPr>
            <p:ph type="dt" sz="half" idx="10"/>
          </p:nvPr>
        </p:nvSpPr>
        <p:spPr/>
        <p:txBody>
          <a:bodyPr/>
          <a:lstStyle/>
          <a:p>
            <a:fld id="{2EEFCDDC-AE1A-47DF-818C-27ADA65A9105}" type="datetimeFigureOut">
              <a:rPr lang="es-US" smtClean="0"/>
              <a:t>10/27/2019</a:t>
            </a:fld>
            <a:endParaRPr lang="es-US"/>
          </a:p>
        </p:txBody>
      </p:sp>
      <p:sp>
        <p:nvSpPr>
          <p:cNvPr id="3" name="Marcador de pie de página 2">
            <a:extLst>
              <a:ext uri="{FF2B5EF4-FFF2-40B4-BE49-F238E27FC236}">
                <a16:creationId xmlns:a16="http://schemas.microsoft.com/office/drawing/2014/main" id="{157F67FA-FBF4-47C5-8804-869EDA46E312}"/>
              </a:ext>
            </a:extLst>
          </p:cNvPr>
          <p:cNvSpPr>
            <a:spLocks noGrp="1"/>
          </p:cNvSpPr>
          <p:nvPr>
            <p:ph type="ftr" sz="quarter" idx="11"/>
          </p:nvPr>
        </p:nvSpPr>
        <p:spPr/>
        <p:txBody>
          <a:bodyPr/>
          <a:lstStyle/>
          <a:p>
            <a:endParaRPr lang="es-US"/>
          </a:p>
        </p:txBody>
      </p:sp>
      <p:sp>
        <p:nvSpPr>
          <p:cNvPr id="4" name="Marcador de número de diapositiva 3">
            <a:extLst>
              <a:ext uri="{FF2B5EF4-FFF2-40B4-BE49-F238E27FC236}">
                <a16:creationId xmlns:a16="http://schemas.microsoft.com/office/drawing/2014/main" id="{15E60CAB-B038-4A7A-979D-8B17A17E477D}"/>
              </a:ext>
            </a:extLst>
          </p:cNvPr>
          <p:cNvSpPr>
            <a:spLocks noGrp="1"/>
          </p:cNvSpPr>
          <p:nvPr>
            <p:ph type="sldNum" sz="quarter" idx="12"/>
          </p:nvPr>
        </p:nvSpPr>
        <p:spPr/>
        <p:txBody>
          <a:bodyPr/>
          <a:lstStyle/>
          <a:p>
            <a:fld id="{1D093805-69EA-4ED9-A26C-E70E198C4D82}" type="slidenum">
              <a:rPr lang="es-US" smtClean="0"/>
              <a:t>‹Nº›</a:t>
            </a:fld>
            <a:endParaRPr lang="es-US"/>
          </a:p>
        </p:txBody>
      </p:sp>
    </p:spTree>
    <p:extLst>
      <p:ext uri="{BB962C8B-B14F-4D97-AF65-F5344CB8AC3E}">
        <p14:creationId xmlns:p14="http://schemas.microsoft.com/office/powerpoint/2010/main" val="315252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2EAAD8-F09F-433B-A0F5-890D5B74712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S"/>
          </a:p>
        </p:txBody>
      </p:sp>
      <p:sp>
        <p:nvSpPr>
          <p:cNvPr id="3" name="Marcador de contenido 2">
            <a:extLst>
              <a:ext uri="{FF2B5EF4-FFF2-40B4-BE49-F238E27FC236}">
                <a16:creationId xmlns:a16="http://schemas.microsoft.com/office/drawing/2014/main" id="{6FEF1402-F9EC-449B-82D1-0FEDA5FE8B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texto 3">
            <a:extLst>
              <a:ext uri="{FF2B5EF4-FFF2-40B4-BE49-F238E27FC236}">
                <a16:creationId xmlns:a16="http://schemas.microsoft.com/office/drawing/2014/main" id="{EFFB31FC-AFBA-450E-9FD8-48C9216B7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CBA82FB0-6C32-4EDD-8C88-045B2BD338BC}"/>
              </a:ext>
            </a:extLst>
          </p:cNvPr>
          <p:cNvSpPr>
            <a:spLocks noGrp="1"/>
          </p:cNvSpPr>
          <p:nvPr>
            <p:ph type="dt" sz="half" idx="10"/>
          </p:nvPr>
        </p:nvSpPr>
        <p:spPr/>
        <p:txBody>
          <a:bodyPr/>
          <a:lstStyle/>
          <a:p>
            <a:fld id="{2EEFCDDC-AE1A-47DF-818C-27ADA65A9105}" type="datetimeFigureOut">
              <a:rPr lang="es-US" smtClean="0"/>
              <a:t>10/27/2019</a:t>
            </a:fld>
            <a:endParaRPr lang="es-US"/>
          </a:p>
        </p:txBody>
      </p:sp>
      <p:sp>
        <p:nvSpPr>
          <p:cNvPr id="6" name="Marcador de pie de página 5">
            <a:extLst>
              <a:ext uri="{FF2B5EF4-FFF2-40B4-BE49-F238E27FC236}">
                <a16:creationId xmlns:a16="http://schemas.microsoft.com/office/drawing/2014/main" id="{5D073DD8-8ABE-4392-940C-E9AC311C5620}"/>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98583F38-6ABD-43F3-9797-7D55BC8EAB5F}"/>
              </a:ext>
            </a:extLst>
          </p:cNvPr>
          <p:cNvSpPr>
            <a:spLocks noGrp="1"/>
          </p:cNvSpPr>
          <p:nvPr>
            <p:ph type="sldNum" sz="quarter" idx="12"/>
          </p:nvPr>
        </p:nvSpPr>
        <p:spPr/>
        <p:txBody>
          <a:bodyPr/>
          <a:lstStyle/>
          <a:p>
            <a:fld id="{1D093805-69EA-4ED9-A26C-E70E198C4D82}" type="slidenum">
              <a:rPr lang="es-US" smtClean="0"/>
              <a:t>‹Nº›</a:t>
            </a:fld>
            <a:endParaRPr lang="es-US"/>
          </a:p>
        </p:txBody>
      </p:sp>
    </p:spTree>
    <p:extLst>
      <p:ext uri="{BB962C8B-B14F-4D97-AF65-F5344CB8AC3E}">
        <p14:creationId xmlns:p14="http://schemas.microsoft.com/office/powerpoint/2010/main" val="1211651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968B97-EC10-4079-A98B-08320071497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S"/>
          </a:p>
        </p:txBody>
      </p:sp>
      <p:sp>
        <p:nvSpPr>
          <p:cNvPr id="3" name="Marcador de posición de imagen 2">
            <a:extLst>
              <a:ext uri="{FF2B5EF4-FFF2-40B4-BE49-F238E27FC236}">
                <a16:creationId xmlns:a16="http://schemas.microsoft.com/office/drawing/2014/main" id="{205431C6-B23B-46FC-999E-C39B467486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S"/>
          </a:p>
        </p:txBody>
      </p:sp>
      <p:sp>
        <p:nvSpPr>
          <p:cNvPr id="4" name="Marcador de texto 3">
            <a:extLst>
              <a:ext uri="{FF2B5EF4-FFF2-40B4-BE49-F238E27FC236}">
                <a16:creationId xmlns:a16="http://schemas.microsoft.com/office/drawing/2014/main" id="{2CA0C137-0378-43B9-92E6-F5A78A8B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BAA7B3E0-521D-462D-B5A3-7F83BEDBF0B5}"/>
              </a:ext>
            </a:extLst>
          </p:cNvPr>
          <p:cNvSpPr>
            <a:spLocks noGrp="1"/>
          </p:cNvSpPr>
          <p:nvPr>
            <p:ph type="dt" sz="half" idx="10"/>
          </p:nvPr>
        </p:nvSpPr>
        <p:spPr/>
        <p:txBody>
          <a:bodyPr/>
          <a:lstStyle/>
          <a:p>
            <a:fld id="{2EEFCDDC-AE1A-47DF-818C-27ADA65A9105}" type="datetimeFigureOut">
              <a:rPr lang="es-US" smtClean="0"/>
              <a:t>10/27/2019</a:t>
            </a:fld>
            <a:endParaRPr lang="es-US"/>
          </a:p>
        </p:txBody>
      </p:sp>
      <p:sp>
        <p:nvSpPr>
          <p:cNvPr id="6" name="Marcador de pie de página 5">
            <a:extLst>
              <a:ext uri="{FF2B5EF4-FFF2-40B4-BE49-F238E27FC236}">
                <a16:creationId xmlns:a16="http://schemas.microsoft.com/office/drawing/2014/main" id="{4D220842-5C98-497F-98C4-6CE43210FB53}"/>
              </a:ext>
            </a:extLst>
          </p:cNvPr>
          <p:cNvSpPr>
            <a:spLocks noGrp="1"/>
          </p:cNvSpPr>
          <p:nvPr>
            <p:ph type="ftr" sz="quarter" idx="11"/>
          </p:nvPr>
        </p:nvSpPr>
        <p:spPr/>
        <p:txBody>
          <a:bodyPr/>
          <a:lstStyle/>
          <a:p>
            <a:endParaRPr lang="es-US"/>
          </a:p>
        </p:txBody>
      </p:sp>
      <p:sp>
        <p:nvSpPr>
          <p:cNvPr id="7" name="Marcador de número de diapositiva 6">
            <a:extLst>
              <a:ext uri="{FF2B5EF4-FFF2-40B4-BE49-F238E27FC236}">
                <a16:creationId xmlns:a16="http://schemas.microsoft.com/office/drawing/2014/main" id="{80CDD8FB-B106-496E-BF35-6C42DD927A7B}"/>
              </a:ext>
            </a:extLst>
          </p:cNvPr>
          <p:cNvSpPr>
            <a:spLocks noGrp="1"/>
          </p:cNvSpPr>
          <p:nvPr>
            <p:ph type="sldNum" sz="quarter" idx="12"/>
          </p:nvPr>
        </p:nvSpPr>
        <p:spPr/>
        <p:txBody>
          <a:bodyPr/>
          <a:lstStyle/>
          <a:p>
            <a:fld id="{1D093805-69EA-4ED9-A26C-E70E198C4D82}" type="slidenum">
              <a:rPr lang="es-US" smtClean="0"/>
              <a:t>‹Nº›</a:t>
            </a:fld>
            <a:endParaRPr lang="es-US"/>
          </a:p>
        </p:txBody>
      </p:sp>
    </p:spTree>
    <p:extLst>
      <p:ext uri="{BB962C8B-B14F-4D97-AF65-F5344CB8AC3E}">
        <p14:creationId xmlns:p14="http://schemas.microsoft.com/office/powerpoint/2010/main" val="3438189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AE30E00-52B1-4703-9F8A-69B83422DB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US"/>
          </a:p>
        </p:txBody>
      </p:sp>
      <p:sp>
        <p:nvSpPr>
          <p:cNvPr id="3" name="Marcador de texto 2">
            <a:extLst>
              <a:ext uri="{FF2B5EF4-FFF2-40B4-BE49-F238E27FC236}">
                <a16:creationId xmlns:a16="http://schemas.microsoft.com/office/drawing/2014/main" id="{3B8B829B-A8D3-4B87-AD03-9D5816E34B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US"/>
          </a:p>
        </p:txBody>
      </p:sp>
      <p:sp>
        <p:nvSpPr>
          <p:cNvPr id="4" name="Marcador de fecha 3">
            <a:extLst>
              <a:ext uri="{FF2B5EF4-FFF2-40B4-BE49-F238E27FC236}">
                <a16:creationId xmlns:a16="http://schemas.microsoft.com/office/drawing/2014/main" id="{4D6315A6-F9EB-4D89-A76E-96FCC4BB0F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FCDDC-AE1A-47DF-818C-27ADA65A9105}" type="datetimeFigureOut">
              <a:rPr lang="es-US" smtClean="0"/>
              <a:t>10/27/2019</a:t>
            </a:fld>
            <a:endParaRPr lang="es-US"/>
          </a:p>
        </p:txBody>
      </p:sp>
      <p:sp>
        <p:nvSpPr>
          <p:cNvPr id="5" name="Marcador de pie de página 4">
            <a:extLst>
              <a:ext uri="{FF2B5EF4-FFF2-40B4-BE49-F238E27FC236}">
                <a16:creationId xmlns:a16="http://schemas.microsoft.com/office/drawing/2014/main" id="{529AACC3-C986-4A55-AE13-6C533D0B9B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S"/>
          </a:p>
        </p:txBody>
      </p:sp>
      <p:sp>
        <p:nvSpPr>
          <p:cNvPr id="6" name="Marcador de número de diapositiva 5">
            <a:extLst>
              <a:ext uri="{FF2B5EF4-FFF2-40B4-BE49-F238E27FC236}">
                <a16:creationId xmlns:a16="http://schemas.microsoft.com/office/drawing/2014/main" id="{2C7B9CCD-EAA6-43F8-A7FA-CEC9437D5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093805-69EA-4ED9-A26C-E70E198C4D82}" type="slidenum">
              <a:rPr lang="es-US" smtClean="0"/>
              <a:t>‹Nº›</a:t>
            </a:fld>
            <a:endParaRPr lang="es-US"/>
          </a:p>
        </p:txBody>
      </p:sp>
    </p:spTree>
    <p:extLst>
      <p:ext uri="{BB962C8B-B14F-4D97-AF65-F5344CB8AC3E}">
        <p14:creationId xmlns:p14="http://schemas.microsoft.com/office/powerpoint/2010/main" val="3966683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climate.geog.udel.edu/~climate/html_pages/download.html"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bit.ly/2v6fmZ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weather.gov/wrn/"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emf"/></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g"/><Relationship Id="rId7"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25.jpg"/><Relationship Id="rId9" Type="http://schemas.openxmlformats.org/officeDocument/2006/relationships/image" Target="../media/image57.jp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sites.google.com/view/el-nino-mapping-project/hom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57525A-8D2A-43D6-9800-2765192CD630}"/>
              </a:ext>
            </a:extLst>
          </p:cNvPr>
          <p:cNvSpPr>
            <a:spLocks noGrp="1"/>
          </p:cNvSpPr>
          <p:nvPr>
            <p:ph type="ctrTitle"/>
          </p:nvPr>
        </p:nvSpPr>
        <p:spPr>
          <a:xfrm>
            <a:off x="723331" y="548640"/>
            <a:ext cx="10481482" cy="2306227"/>
          </a:xfrm>
        </p:spPr>
        <p:txBody>
          <a:bodyPr>
            <a:noAutofit/>
          </a:bodyPr>
          <a:lstStyle/>
          <a:p>
            <a:r>
              <a:rPr lang="es-ES" sz="4800" b="1" dirty="0"/>
              <a:t>Representando los cambios  en las condiciones climáticas, provocada por  El Niño a nivel nacional y subnacional.</a:t>
            </a:r>
            <a:endParaRPr lang="es-US" sz="4800" b="1" dirty="0"/>
          </a:p>
        </p:txBody>
      </p:sp>
      <p:sp>
        <p:nvSpPr>
          <p:cNvPr id="3" name="Subtítulo 2">
            <a:extLst>
              <a:ext uri="{FF2B5EF4-FFF2-40B4-BE49-F238E27FC236}">
                <a16:creationId xmlns:a16="http://schemas.microsoft.com/office/drawing/2014/main" id="{61C13937-385C-43B5-8C65-E558E58E3BFD}"/>
              </a:ext>
            </a:extLst>
          </p:cNvPr>
          <p:cNvSpPr>
            <a:spLocks noGrp="1"/>
          </p:cNvSpPr>
          <p:nvPr>
            <p:ph type="subTitle" idx="1"/>
          </p:nvPr>
        </p:nvSpPr>
        <p:spPr>
          <a:xfrm>
            <a:off x="1842448" y="3602038"/>
            <a:ext cx="8529851" cy="1655762"/>
          </a:xfrm>
        </p:spPr>
        <p:txBody>
          <a:bodyPr/>
          <a:lstStyle/>
          <a:p>
            <a:r>
              <a:rPr lang="en-US" b="1" dirty="0"/>
              <a:t>Lino Naranjo. </a:t>
            </a:r>
          </a:p>
          <a:p>
            <a:r>
              <a:rPr lang="en-US" b="1" dirty="0"/>
              <a:t>Consortium of Capacity Building (CCB).</a:t>
            </a:r>
          </a:p>
          <a:p>
            <a:r>
              <a:rPr lang="en-US" b="1" dirty="0"/>
              <a:t>University of Colorado</a:t>
            </a:r>
            <a:endParaRPr lang="es-US" b="1" dirty="0"/>
          </a:p>
        </p:txBody>
      </p:sp>
    </p:spTree>
    <p:extLst>
      <p:ext uri="{BB962C8B-B14F-4D97-AF65-F5344CB8AC3E}">
        <p14:creationId xmlns:p14="http://schemas.microsoft.com/office/powerpoint/2010/main" val="1748105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98505" y="177470"/>
            <a:ext cx="11846448" cy="830997"/>
          </a:xfrm>
          <a:prstGeom prst="rect">
            <a:avLst/>
          </a:prstGeom>
          <a:ln>
            <a:noFill/>
          </a:ln>
        </p:spPr>
        <p:txBody>
          <a:bodyPr wrap="square">
            <a:spAutoFit/>
          </a:bodyPr>
          <a:lstStyle/>
          <a:p>
            <a:r>
              <a:rPr lang="es-ES" sz="2400" b="1" dirty="0"/>
              <a:t>Cálculo de las clases de Köppen y clasificación de los cambios climáticos durante los años de El Niño</a:t>
            </a:r>
            <a:endParaRPr lang="es-US" sz="2400" b="1" dirty="0"/>
          </a:p>
        </p:txBody>
      </p:sp>
      <p:grpSp>
        <p:nvGrpSpPr>
          <p:cNvPr id="2" name="Grupo 1">
            <a:extLst>
              <a:ext uri="{FF2B5EF4-FFF2-40B4-BE49-F238E27FC236}">
                <a16:creationId xmlns:a16="http://schemas.microsoft.com/office/drawing/2014/main" id="{59E70F0A-B890-4FBD-AB11-39FC1AF20929}"/>
              </a:ext>
            </a:extLst>
          </p:cNvPr>
          <p:cNvGrpSpPr/>
          <p:nvPr/>
        </p:nvGrpSpPr>
        <p:grpSpPr>
          <a:xfrm>
            <a:off x="1599745" y="892702"/>
            <a:ext cx="8600695" cy="5095400"/>
            <a:chOff x="1599745" y="892702"/>
            <a:chExt cx="8600695" cy="5095400"/>
          </a:xfrm>
        </p:grpSpPr>
        <p:sp>
          <p:nvSpPr>
            <p:cNvPr id="7" name="Rectangle 6"/>
            <p:cNvSpPr/>
            <p:nvPr/>
          </p:nvSpPr>
          <p:spPr>
            <a:xfrm>
              <a:off x="6390440" y="2505666"/>
              <a:ext cx="3810000" cy="939800"/>
            </a:xfrm>
            <a:prstGeom prst="rect">
              <a:avLst/>
            </a:prstGeom>
            <a:solidFill>
              <a:schemeClr val="accent1">
                <a:lumMod val="40000"/>
                <a:lumOff val="60000"/>
              </a:schemeClr>
            </a:solidFill>
            <a:ln>
              <a:solidFill>
                <a:schemeClr val="tx1"/>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solidFill>
                  <a:schemeClr val="tx1"/>
                </a:solidFill>
                <a:latin typeface="Times New Roman" panose="02020603050405020304" pitchFamily="18" charset="0"/>
                <a:cs typeface="Times New Roman" panose="02020603050405020304" pitchFamily="18" charset="0"/>
              </a:endParaRPr>
            </a:p>
            <a:p>
              <a:pPr algn="ctr"/>
              <a:r>
                <a:rPr lang="en-US" b="1" dirty="0">
                  <a:solidFill>
                    <a:schemeClr val="tx1"/>
                  </a:solidFill>
                  <a:latin typeface="Times New Roman" panose="02020603050405020304" pitchFamily="18" charset="0"/>
                  <a:cs typeface="Times New Roman" panose="02020603050405020304" pitchFamily="18" charset="0"/>
                </a:rPr>
                <a:t>2.2. </a:t>
              </a:r>
              <a:r>
                <a:rPr lang="es-ES" b="1" dirty="0">
                  <a:solidFill>
                    <a:schemeClr val="tx1"/>
                  </a:solidFill>
                  <a:latin typeface="Times New Roman" panose="02020603050405020304" pitchFamily="18" charset="0"/>
                  <a:cs typeface="Times New Roman" panose="02020603050405020304" pitchFamily="18" charset="0"/>
                </a:rPr>
                <a:t>Construcción de matrices y entradas para el cálculo de Köppen para el año promedio de El Niño</a:t>
              </a:r>
              <a:endParaRPr lang="en-US" b="1" dirty="0">
                <a:solidFill>
                  <a:schemeClr val="tx1"/>
                </a:solidFill>
                <a:latin typeface="Times New Roman" panose="02020603050405020304" pitchFamily="18" charset="0"/>
                <a:cs typeface="Times New Roman" panose="02020603050405020304" pitchFamily="18" charset="0"/>
              </a:endParaRPr>
            </a:p>
            <a:p>
              <a:pPr algn="ct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3811827" y="1617701"/>
              <a:ext cx="4024816" cy="417494"/>
            </a:xfrm>
            <a:prstGeom prst="rect">
              <a:avLst/>
            </a:prstGeom>
            <a:solidFill>
              <a:schemeClr val="accent1">
                <a:lumMod val="40000"/>
                <a:lumOff val="60000"/>
              </a:schemeClr>
            </a:solidFill>
            <a:ln>
              <a:solidFill>
                <a:schemeClr val="tx1"/>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solidFill>
                  <a:latin typeface="Times New Roman" panose="02020603050405020304" pitchFamily="18" charset="0"/>
                  <a:cs typeface="Times New Roman" panose="02020603050405020304" pitchFamily="18" charset="0"/>
                </a:rPr>
                <a:t>2.0. </a:t>
              </a:r>
              <a:r>
                <a:rPr lang="es-ES" b="1" dirty="0">
                  <a:solidFill>
                    <a:schemeClr val="tx1"/>
                  </a:solidFill>
                  <a:latin typeface="Times New Roman" panose="02020603050405020304" pitchFamily="18" charset="0"/>
                  <a:cs typeface="Times New Roman" panose="02020603050405020304" pitchFamily="18" charset="0"/>
                </a:rPr>
                <a:t>Lectura y procesamiento de datos.</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599745" y="4148917"/>
              <a:ext cx="4395527" cy="787400"/>
            </a:xfrm>
            <a:prstGeom prst="rect">
              <a:avLst/>
            </a:prstGeom>
            <a:solidFill>
              <a:schemeClr val="accent1">
                <a:lumMod val="40000"/>
                <a:lumOff val="60000"/>
              </a:schemeClr>
            </a:solidFill>
            <a:ln>
              <a:solidFill>
                <a:schemeClr val="tx1"/>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solidFill>
                  <a:latin typeface="Times New Roman" panose="02020603050405020304" pitchFamily="18" charset="0"/>
                  <a:cs typeface="Times New Roman" panose="02020603050405020304" pitchFamily="18" charset="0"/>
                </a:rPr>
                <a:t>3.0. </a:t>
              </a:r>
              <a:r>
                <a:rPr lang="en-US" b="1" dirty="0" err="1">
                  <a:solidFill>
                    <a:schemeClr val="tx1"/>
                  </a:solidFill>
                  <a:latin typeface="Times New Roman" panose="02020603050405020304" pitchFamily="18" charset="0"/>
                  <a:cs typeface="Times New Roman" panose="02020603050405020304" pitchFamily="18" charset="0"/>
                </a:rPr>
                <a:t>Cálculo</a:t>
              </a:r>
              <a:r>
                <a:rPr lang="en-US" b="1" dirty="0">
                  <a:solidFill>
                    <a:schemeClr val="tx1"/>
                  </a:solidFill>
                  <a:latin typeface="Times New Roman" panose="02020603050405020304" pitchFamily="18" charset="0"/>
                  <a:cs typeface="Times New Roman" panose="02020603050405020304" pitchFamily="18" charset="0"/>
                </a:rPr>
                <a:t> del mapa </a:t>
              </a:r>
              <a:r>
                <a:rPr lang="en-US" b="1" dirty="0" err="1">
                  <a:solidFill>
                    <a:schemeClr val="tx1"/>
                  </a:solidFill>
                  <a:latin typeface="Times New Roman" panose="02020603050405020304" pitchFamily="18" charset="0"/>
                  <a:cs typeface="Times New Roman" panose="02020603050405020304" pitchFamily="18" charset="0"/>
                </a:rPr>
                <a:t>Köppen</a:t>
              </a:r>
              <a:r>
                <a:rPr lang="en-US" b="1" dirty="0">
                  <a:solidFill>
                    <a:schemeClr val="tx1"/>
                  </a:solidFill>
                  <a:latin typeface="Times New Roman" panose="02020603050405020304" pitchFamily="18" charset="0"/>
                  <a:cs typeface="Times New Roman" panose="02020603050405020304" pitchFamily="18" charset="0"/>
                </a:rPr>
                <a:t> "normal"</a:t>
              </a:r>
            </a:p>
          </p:txBody>
        </p:sp>
        <p:sp>
          <p:nvSpPr>
            <p:cNvPr id="10" name="Rectangle 9"/>
            <p:cNvSpPr/>
            <p:nvPr/>
          </p:nvSpPr>
          <p:spPr>
            <a:xfrm>
              <a:off x="4361614" y="5304897"/>
              <a:ext cx="3690737" cy="683205"/>
            </a:xfrm>
            <a:prstGeom prst="rect">
              <a:avLst/>
            </a:prstGeom>
            <a:solidFill>
              <a:schemeClr val="accent1">
                <a:lumMod val="40000"/>
                <a:lumOff val="60000"/>
              </a:schemeClr>
            </a:solidFill>
            <a:ln>
              <a:solidFill>
                <a:schemeClr val="tx1"/>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solidFill>
                  <a:latin typeface="Times New Roman" panose="02020603050405020304" pitchFamily="18" charset="0"/>
                  <a:cs typeface="Times New Roman" panose="02020603050405020304" pitchFamily="18" charset="0"/>
                </a:rPr>
                <a:t>4.0. </a:t>
              </a:r>
              <a:r>
                <a:rPr lang="en-US" b="1" dirty="0" err="1">
                  <a:solidFill>
                    <a:schemeClr val="tx1"/>
                  </a:solidFill>
                  <a:latin typeface="Times New Roman" panose="02020603050405020304" pitchFamily="18" charset="0"/>
                  <a:cs typeface="Times New Roman" panose="02020603050405020304" pitchFamily="18" charset="0"/>
                </a:rPr>
                <a:t>Cálculo</a:t>
              </a:r>
              <a:r>
                <a:rPr lang="en-US" b="1" dirty="0">
                  <a:solidFill>
                    <a:schemeClr val="tx1"/>
                  </a:solidFill>
                  <a:latin typeface="Times New Roman" panose="02020603050405020304" pitchFamily="18" charset="0"/>
                  <a:cs typeface="Times New Roman" panose="02020603050405020304" pitchFamily="18" charset="0"/>
                </a:rPr>
                <a:t> de los </a:t>
              </a:r>
              <a:r>
                <a:rPr lang="en-US" b="1" dirty="0" err="1">
                  <a:solidFill>
                    <a:schemeClr val="tx1"/>
                  </a:solidFill>
                  <a:latin typeface="Times New Roman" panose="02020603050405020304" pitchFamily="18" charset="0"/>
                  <a:cs typeface="Times New Roman" panose="02020603050405020304" pitchFamily="18" charset="0"/>
                </a:rPr>
                <a:t>cambios</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climáticos</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5" name="Down Arrow 14"/>
            <p:cNvSpPr/>
            <p:nvPr/>
          </p:nvSpPr>
          <p:spPr>
            <a:xfrm>
              <a:off x="8310670" y="3529623"/>
              <a:ext cx="484632" cy="545870"/>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6" name="Down Arrow 15"/>
            <p:cNvSpPr/>
            <p:nvPr/>
          </p:nvSpPr>
          <p:spPr>
            <a:xfrm>
              <a:off x="3445035" y="3540716"/>
              <a:ext cx="484632" cy="534777"/>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083CC236-7746-EA44-9A7A-EA6F3CE81174}"/>
                </a:ext>
              </a:extLst>
            </p:cNvPr>
            <p:cNvSpPr/>
            <p:nvPr/>
          </p:nvSpPr>
          <p:spPr>
            <a:xfrm>
              <a:off x="2016372" y="2499316"/>
              <a:ext cx="3975100" cy="952500"/>
            </a:xfrm>
            <a:prstGeom prst="rect">
              <a:avLst/>
            </a:prstGeom>
            <a:solidFill>
              <a:schemeClr val="accent1">
                <a:lumMod val="40000"/>
                <a:lumOff val="60000"/>
              </a:schemeClr>
            </a:solidFill>
            <a:ln>
              <a:solidFill>
                <a:schemeClr val="tx1"/>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solidFill>
                  <a:latin typeface="Times New Roman" panose="02020603050405020304" pitchFamily="18" charset="0"/>
                  <a:cs typeface="Times New Roman" panose="02020603050405020304" pitchFamily="18" charset="0"/>
                </a:rPr>
                <a:t>2.1.</a:t>
              </a:r>
              <a:r>
                <a:rPr lang="es-ES" b="1" dirty="0">
                  <a:solidFill>
                    <a:schemeClr val="tx1"/>
                  </a:solidFill>
                  <a:latin typeface="Times New Roman" panose="02020603050405020304" pitchFamily="18" charset="0"/>
                  <a:cs typeface="Times New Roman" panose="02020603050405020304" pitchFamily="18" charset="0"/>
                </a:rPr>
                <a:t>Construcción de matrices y entradas para el cálculo de Köppen normal</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9" name="Rectángulo 3">
              <a:extLst>
                <a:ext uri="{FF2B5EF4-FFF2-40B4-BE49-F238E27FC236}">
                  <a16:creationId xmlns:a16="http://schemas.microsoft.com/office/drawing/2014/main" id="{4BBAC0B8-27F7-4AC6-B4A9-D102D0A1995B}"/>
                </a:ext>
              </a:extLst>
            </p:cNvPr>
            <p:cNvSpPr/>
            <p:nvPr/>
          </p:nvSpPr>
          <p:spPr>
            <a:xfrm>
              <a:off x="2295962" y="892702"/>
              <a:ext cx="7521805" cy="400110"/>
            </a:xfrm>
            <a:prstGeom prst="rect">
              <a:avLst/>
            </a:prstGeom>
            <a:solidFill>
              <a:schemeClr val="accent1">
                <a:lumMod val="40000"/>
                <a:lumOff val="60000"/>
              </a:schemeClr>
            </a:solidFill>
            <a:ln>
              <a:solidFill>
                <a:schemeClr val="tx1"/>
              </a:solidFill>
            </a:ln>
            <a:effectLst>
              <a:outerShdw blurRad="76200" dist="12700" dir="2700000" sy="-23000" kx="-800400" algn="bl" rotWithShape="0">
                <a:prstClr val="black">
                  <a:alpha val="20000"/>
                </a:prstClr>
              </a:outerShdw>
            </a:effectLst>
          </p:spPr>
          <p:txBody>
            <a:bodyPr wrap="square">
              <a:spAutoFit/>
            </a:bodyPr>
            <a:lstStyle/>
            <a:p>
              <a:r>
                <a:rPr lang="en-US" sz="2000" b="1" dirty="0">
                  <a:latin typeface="Times New Roman" panose="02020603050405020304" pitchFamily="18" charset="0"/>
                  <a:cs typeface="Times New Roman" panose="02020603050405020304" pitchFamily="18" charset="0"/>
                </a:rPr>
                <a:t>1.0. </a:t>
              </a:r>
              <a:r>
                <a:rPr lang="es-ES" sz="2000" b="1" dirty="0">
                  <a:latin typeface="Times New Roman" panose="02020603050405020304" pitchFamily="18" charset="0"/>
                  <a:cs typeface="Times New Roman" panose="02020603050405020304" pitchFamily="18" charset="0"/>
                </a:rPr>
                <a:t>Adquisición de datos. (construcción de datos de alta resolución)</a:t>
              </a:r>
              <a:endParaRPr lang="en-US" sz="2000" b="1" dirty="0">
                <a:latin typeface="Times New Roman" panose="02020603050405020304" pitchFamily="18" charset="0"/>
                <a:cs typeface="Times New Roman" panose="02020603050405020304" pitchFamily="18" charset="0"/>
              </a:endParaRPr>
            </a:p>
          </p:txBody>
        </p:sp>
      </p:grpSp>
      <p:sp>
        <p:nvSpPr>
          <p:cNvPr id="20" name="Rectangle 7">
            <a:extLst>
              <a:ext uri="{FF2B5EF4-FFF2-40B4-BE49-F238E27FC236}">
                <a16:creationId xmlns:a16="http://schemas.microsoft.com/office/drawing/2014/main" id="{1885866D-BFF8-4C3D-B32B-3AC07DE6CAD3}"/>
              </a:ext>
            </a:extLst>
          </p:cNvPr>
          <p:cNvSpPr/>
          <p:nvPr/>
        </p:nvSpPr>
        <p:spPr>
          <a:xfrm>
            <a:off x="6419395" y="4139392"/>
            <a:ext cx="4395527" cy="787400"/>
          </a:xfrm>
          <a:prstGeom prst="rect">
            <a:avLst/>
          </a:prstGeom>
          <a:solidFill>
            <a:schemeClr val="accent1">
              <a:lumMod val="40000"/>
              <a:lumOff val="60000"/>
            </a:schemeClr>
          </a:solidFill>
          <a:ln>
            <a:solidFill>
              <a:schemeClr val="tx1"/>
            </a:solidFill>
          </a:ln>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solidFill>
                <a:latin typeface="Times New Roman" panose="02020603050405020304" pitchFamily="18" charset="0"/>
                <a:cs typeface="Times New Roman" panose="02020603050405020304" pitchFamily="18" charset="0"/>
              </a:rPr>
              <a:t>3.1. </a:t>
            </a:r>
            <a:r>
              <a:rPr lang="en-US" b="1" dirty="0" err="1">
                <a:solidFill>
                  <a:schemeClr val="tx1"/>
                </a:solidFill>
                <a:latin typeface="Times New Roman" panose="02020603050405020304" pitchFamily="18" charset="0"/>
                <a:cs typeface="Times New Roman" panose="02020603050405020304" pitchFamily="18" charset="0"/>
              </a:rPr>
              <a:t>Cálculo</a:t>
            </a:r>
            <a:r>
              <a:rPr lang="en-US" b="1" dirty="0">
                <a:solidFill>
                  <a:schemeClr val="tx1"/>
                </a:solidFill>
                <a:latin typeface="Times New Roman" panose="02020603050405020304" pitchFamily="18" charset="0"/>
                <a:cs typeface="Times New Roman" panose="02020603050405020304" pitchFamily="18" charset="0"/>
              </a:rPr>
              <a:t> del mapa </a:t>
            </a:r>
            <a:r>
              <a:rPr lang="en-US" b="1" dirty="0" err="1">
                <a:solidFill>
                  <a:schemeClr val="tx1"/>
                </a:solidFill>
                <a:latin typeface="Times New Roman" panose="02020603050405020304" pitchFamily="18" charset="0"/>
                <a:cs typeface="Times New Roman" panose="02020603050405020304" pitchFamily="18" charset="0"/>
              </a:rPr>
              <a:t>Köppen</a:t>
            </a:r>
            <a:r>
              <a:rPr lang="en-US" b="1" dirty="0">
                <a:solidFill>
                  <a:schemeClr val="tx1"/>
                </a:solidFill>
                <a:latin typeface="Times New Roman" panose="02020603050405020304" pitchFamily="18" charset="0"/>
                <a:cs typeface="Times New Roman" panose="02020603050405020304" pitchFamily="18" charset="0"/>
              </a:rPr>
              <a:t> El Ni</a:t>
            </a:r>
            <a:r>
              <a:rPr lang="es-ES" b="1" dirty="0" err="1">
                <a:solidFill>
                  <a:schemeClr val="tx1"/>
                </a:solidFill>
                <a:latin typeface="Times New Roman" panose="02020603050405020304" pitchFamily="18" charset="0"/>
                <a:cs typeface="Times New Roman" panose="02020603050405020304" pitchFamily="18" charset="0"/>
              </a:rPr>
              <a:t>ño</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2" name="Down Arrow 14">
            <a:extLst>
              <a:ext uri="{FF2B5EF4-FFF2-40B4-BE49-F238E27FC236}">
                <a16:creationId xmlns:a16="http://schemas.microsoft.com/office/drawing/2014/main" id="{C0FA4FAB-6D8B-4DDD-A8B9-F5CCFFED6FD4}"/>
              </a:ext>
            </a:extLst>
          </p:cNvPr>
          <p:cNvSpPr/>
          <p:nvPr/>
        </p:nvSpPr>
        <p:spPr>
          <a:xfrm>
            <a:off x="7339120" y="2053248"/>
            <a:ext cx="484632" cy="417494"/>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3" name="Down Arrow 14">
            <a:extLst>
              <a:ext uri="{FF2B5EF4-FFF2-40B4-BE49-F238E27FC236}">
                <a16:creationId xmlns:a16="http://schemas.microsoft.com/office/drawing/2014/main" id="{40C2894E-D177-4FEA-BD7F-A03649835531}"/>
              </a:ext>
            </a:extLst>
          </p:cNvPr>
          <p:cNvSpPr/>
          <p:nvPr/>
        </p:nvSpPr>
        <p:spPr>
          <a:xfrm>
            <a:off x="4062520" y="2053248"/>
            <a:ext cx="484632" cy="417494"/>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6" name="Flecha: doblada 5">
            <a:extLst>
              <a:ext uri="{FF2B5EF4-FFF2-40B4-BE49-F238E27FC236}">
                <a16:creationId xmlns:a16="http://schemas.microsoft.com/office/drawing/2014/main" id="{528E18E6-0F8A-4D9E-B146-8F6E4AE36272}"/>
              </a:ext>
            </a:extLst>
          </p:cNvPr>
          <p:cNvSpPr/>
          <p:nvPr/>
        </p:nvSpPr>
        <p:spPr>
          <a:xfrm rot="10800000">
            <a:off x="8086725" y="4924425"/>
            <a:ext cx="813816" cy="868680"/>
          </a:xfrm>
          <a:prstGeom prst="bentArrow">
            <a:avLst>
              <a:gd name="adj1" fmla="val 20318"/>
              <a:gd name="adj2" fmla="val 25001"/>
              <a:gd name="adj3" fmla="val 37875"/>
              <a:gd name="adj4" fmla="val 1615"/>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lecha: doblada hacia arriba 8">
            <a:extLst>
              <a:ext uri="{FF2B5EF4-FFF2-40B4-BE49-F238E27FC236}">
                <a16:creationId xmlns:a16="http://schemas.microsoft.com/office/drawing/2014/main" id="{5BF77265-1F87-4249-A817-128C4B537650}"/>
              </a:ext>
            </a:extLst>
          </p:cNvPr>
          <p:cNvSpPr/>
          <p:nvPr/>
        </p:nvSpPr>
        <p:spPr>
          <a:xfrm rot="5400000">
            <a:off x="3542845" y="4991100"/>
            <a:ext cx="850392" cy="731520"/>
          </a:xfrm>
          <a:prstGeom prst="bentUpArrow">
            <a:avLst>
              <a:gd name="adj1" fmla="val 25000"/>
              <a:gd name="adj2" fmla="val 22396"/>
              <a:gd name="adj3" fmla="val 38021"/>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91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83B41DFD-82C0-4163-AEBF-4A86A8E33CEA}"/>
              </a:ext>
            </a:extLst>
          </p:cNvPr>
          <p:cNvSpPr/>
          <p:nvPr/>
        </p:nvSpPr>
        <p:spPr>
          <a:xfrm>
            <a:off x="142875" y="95161"/>
            <a:ext cx="11791950" cy="646331"/>
          </a:xfrm>
          <a:prstGeom prst="rect">
            <a:avLst/>
          </a:prstGeom>
        </p:spPr>
        <p:txBody>
          <a:bodyPr wrap="square">
            <a:spAutoFit/>
          </a:bodyPr>
          <a:lstStyle/>
          <a:p>
            <a:r>
              <a:rPr lang="es-ES" dirty="0">
                <a:latin typeface="Times New Roman" panose="02020603050405020304" pitchFamily="18" charset="0"/>
                <a:ea typeface="SimSun" panose="02010600030101010101" pitchFamily="2" charset="-122"/>
              </a:rPr>
              <a:t>El cálculo de los tipos climáticos de Köppen-Geiger y los cambios asociados con El Niño dependen de la existencia de conjuntos fiables de datos mensuales de lluvia y temperatura con resoluciones espaciales y temporales adecuadas.</a:t>
            </a:r>
            <a:endParaRPr lang="es-US" dirty="0"/>
          </a:p>
        </p:txBody>
      </p:sp>
      <p:sp>
        <p:nvSpPr>
          <p:cNvPr id="4" name="Rectángulo 3">
            <a:extLst>
              <a:ext uri="{FF2B5EF4-FFF2-40B4-BE49-F238E27FC236}">
                <a16:creationId xmlns:a16="http://schemas.microsoft.com/office/drawing/2014/main" id="{1E12021A-1B4C-4460-BF27-0D86634C6C40}"/>
              </a:ext>
            </a:extLst>
          </p:cNvPr>
          <p:cNvSpPr/>
          <p:nvPr/>
        </p:nvSpPr>
        <p:spPr>
          <a:xfrm>
            <a:off x="523705" y="1034534"/>
            <a:ext cx="6499396" cy="2031325"/>
          </a:xfrm>
          <a:prstGeom prst="rect">
            <a:avLst/>
          </a:prstGeom>
        </p:spPr>
        <p:txBody>
          <a:bodyPr wrap="square">
            <a:spAutoFit/>
          </a:bodyPr>
          <a:lstStyle/>
          <a:p>
            <a:r>
              <a:rPr lang="es-ES" b="1" dirty="0"/>
              <a:t>Precipitación terrestre: series temporales mensuales situados por coordenadas. 1900-2017</a:t>
            </a:r>
          </a:p>
          <a:p>
            <a:r>
              <a:rPr lang="es-ES" dirty="0"/>
              <a:t>Departamento de Geografía de la Universidad de Delaware. Datos de varias fuentes interpolados en una cuadrícula de 0.5 ° de longitud × 0.5 ° de latitud. </a:t>
            </a:r>
            <a:r>
              <a:rPr lang="es-US" dirty="0"/>
              <a:t>(</a:t>
            </a:r>
            <a:r>
              <a:rPr lang="es-US" dirty="0">
                <a:hlinkClick r:id="rId3"/>
              </a:rPr>
              <a:t>http://climate.geog.udel.edu/~climate/html_pages/download.html</a:t>
            </a:r>
            <a:r>
              <a:rPr lang="es-US" dirty="0"/>
              <a:t>) </a:t>
            </a:r>
            <a:endParaRPr lang="en-US" b="1" dirty="0"/>
          </a:p>
        </p:txBody>
      </p:sp>
      <p:sp>
        <p:nvSpPr>
          <p:cNvPr id="5" name="Rectángulo 4">
            <a:extLst>
              <a:ext uri="{FF2B5EF4-FFF2-40B4-BE49-F238E27FC236}">
                <a16:creationId xmlns:a16="http://schemas.microsoft.com/office/drawing/2014/main" id="{2470E496-8E7B-4069-8197-97E7851F9FAF}"/>
              </a:ext>
            </a:extLst>
          </p:cNvPr>
          <p:cNvSpPr/>
          <p:nvPr/>
        </p:nvSpPr>
        <p:spPr>
          <a:xfrm>
            <a:off x="571500" y="2962960"/>
            <a:ext cx="6096000" cy="1200329"/>
          </a:xfrm>
          <a:prstGeom prst="rect">
            <a:avLst/>
          </a:prstGeom>
        </p:spPr>
        <p:txBody>
          <a:bodyPr>
            <a:spAutoFit/>
          </a:bodyPr>
          <a:lstStyle/>
          <a:p>
            <a:r>
              <a:rPr lang="es-ES" b="1" dirty="0">
                <a:latin typeface="Times New Roman" panose="02020603050405020304" pitchFamily="18" charset="0"/>
                <a:ea typeface="SimSun" panose="02010600030101010101" pitchFamily="2" charset="-122"/>
              </a:rPr>
              <a:t>Precipitación infrarroja del grupo de riesgos climáticos con datos de </a:t>
            </a:r>
            <a:r>
              <a:rPr lang="es-ES" b="1" dirty="0" err="1">
                <a:latin typeface="Times New Roman" panose="02020603050405020304" pitchFamily="18" charset="0"/>
                <a:ea typeface="SimSun" panose="02010600030101010101" pitchFamily="2" charset="-122"/>
              </a:rPr>
              <a:t>estaciónes</a:t>
            </a:r>
            <a:r>
              <a:rPr lang="es-ES" b="1" dirty="0">
                <a:latin typeface="Times New Roman" panose="02020603050405020304" pitchFamily="18" charset="0"/>
                <a:ea typeface="SimSun" panose="02010600030101010101" pitchFamily="2" charset="-122"/>
              </a:rPr>
              <a:t> (CHIRPS) </a:t>
            </a:r>
            <a:r>
              <a:rPr lang="es-ES" dirty="0">
                <a:latin typeface="Times New Roman" panose="02020603050405020304" pitchFamily="18" charset="0"/>
                <a:ea typeface="SimSun" panose="02010600030101010101" pitchFamily="2" charset="-122"/>
              </a:rPr>
              <a:t>Desde 1981 hasta el presente, CHIRPS incorpora imágenes satelitales de resolución de 0.05 ° con datos de la estación in situ para crear series </a:t>
            </a:r>
            <a:r>
              <a:rPr lang="es-ES" dirty="0" err="1">
                <a:latin typeface="Times New Roman" panose="02020603050405020304" pitchFamily="18" charset="0"/>
                <a:ea typeface="SimSun" panose="02010600030101010101" pitchFamily="2" charset="-122"/>
              </a:rPr>
              <a:t>raster</a:t>
            </a:r>
            <a:r>
              <a:rPr lang="es-ES" dirty="0">
                <a:latin typeface="Times New Roman" panose="02020603050405020304" pitchFamily="18" charset="0"/>
                <a:ea typeface="SimSun" panose="02010600030101010101" pitchFamily="2" charset="-122"/>
              </a:rPr>
              <a:t> de lluvia.</a:t>
            </a:r>
            <a:endParaRPr lang="es-US" dirty="0"/>
          </a:p>
        </p:txBody>
      </p:sp>
      <p:sp>
        <p:nvSpPr>
          <p:cNvPr id="6" name="Rectángulo 5">
            <a:extLst>
              <a:ext uri="{FF2B5EF4-FFF2-40B4-BE49-F238E27FC236}">
                <a16:creationId xmlns:a16="http://schemas.microsoft.com/office/drawing/2014/main" id="{CEF39431-F2AE-4E2F-BB74-C5432411893D}"/>
              </a:ext>
            </a:extLst>
          </p:cNvPr>
          <p:cNvSpPr/>
          <p:nvPr/>
        </p:nvSpPr>
        <p:spPr>
          <a:xfrm>
            <a:off x="583129" y="4851553"/>
            <a:ext cx="5787192" cy="1477328"/>
          </a:xfrm>
          <a:prstGeom prst="rect">
            <a:avLst/>
          </a:prstGeom>
        </p:spPr>
        <p:txBody>
          <a:bodyPr wrap="square">
            <a:spAutoFit/>
          </a:bodyPr>
          <a:lstStyle/>
          <a:p>
            <a:r>
              <a:rPr lang="es-ES" b="1" dirty="0"/>
              <a:t>Conjuntos de datos nacionales de alta resolución: </a:t>
            </a:r>
            <a:r>
              <a:rPr lang="es-ES" dirty="0"/>
              <a:t>INSIVUMEH ((INSTITUTO NACIONAL DE SISMOLOGÍA, VULCANOLOGIA, METEOROLOGÍA E HIDROLOGIA de Guatemala) desarrolló un conjunto de datos de temperatura de muy buena resolución (500X500 </a:t>
            </a:r>
            <a:r>
              <a:rPr lang="es-ES" dirty="0" err="1"/>
              <a:t>mts</a:t>
            </a:r>
            <a:r>
              <a:rPr lang="es-ES" dirty="0"/>
              <a:t>.) De Guatemala.</a:t>
            </a:r>
            <a:endParaRPr lang="es-US" dirty="0"/>
          </a:p>
        </p:txBody>
      </p:sp>
      <p:pic>
        <p:nvPicPr>
          <p:cNvPr id="9" name="Imagen 8">
            <a:extLst>
              <a:ext uri="{FF2B5EF4-FFF2-40B4-BE49-F238E27FC236}">
                <a16:creationId xmlns:a16="http://schemas.microsoft.com/office/drawing/2014/main" id="{292DD3DE-D375-459F-AE3C-126632200711}"/>
              </a:ext>
            </a:extLst>
          </p:cNvPr>
          <p:cNvPicPr>
            <a:picLocks noChangeAspect="1"/>
          </p:cNvPicPr>
          <p:nvPr/>
        </p:nvPicPr>
        <p:blipFill rotWithShape="1">
          <a:blip r:embed="rId4"/>
          <a:srcRect l="1803" t="2996" r="5323" b="8313"/>
          <a:stretch/>
        </p:blipFill>
        <p:spPr>
          <a:xfrm>
            <a:off x="7517299" y="998914"/>
            <a:ext cx="3933482" cy="2708174"/>
          </a:xfrm>
          <a:prstGeom prst="rect">
            <a:avLst/>
          </a:prstGeom>
        </p:spPr>
      </p:pic>
      <p:pic>
        <p:nvPicPr>
          <p:cNvPr id="11" name="Imagen 10" descr="Imagen que contiene texto, mapa&#10;&#10;Descripción generada automáticamente">
            <a:extLst>
              <a:ext uri="{FF2B5EF4-FFF2-40B4-BE49-F238E27FC236}">
                <a16:creationId xmlns:a16="http://schemas.microsoft.com/office/drawing/2014/main" id="{9F7289EF-30A1-45D8-971C-BBC3C5AAD058}"/>
              </a:ext>
            </a:extLst>
          </p:cNvPr>
          <p:cNvPicPr>
            <a:picLocks noChangeAspect="1"/>
          </p:cNvPicPr>
          <p:nvPr/>
        </p:nvPicPr>
        <p:blipFill rotWithShape="1">
          <a:blip r:embed="rId5">
            <a:extLst>
              <a:ext uri="{28A0092B-C50C-407E-A947-70E740481C1C}">
                <a14:useLocalDpi xmlns:a14="http://schemas.microsoft.com/office/drawing/2010/main" val="0"/>
              </a:ext>
            </a:extLst>
          </a:blip>
          <a:srcRect l="10937" t="3542" r="6797" b="11142"/>
          <a:stretch/>
        </p:blipFill>
        <p:spPr>
          <a:xfrm>
            <a:off x="7419975" y="4209257"/>
            <a:ext cx="3933483" cy="1935562"/>
          </a:xfrm>
          <a:prstGeom prst="rect">
            <a:avLst/>
          </a:prstGeom>
          <a:ln>
            <a:noFill/>
          </a:ln>
          <a:effectLst>
            <a:outerShdw blurRad="292100" dist="139700" dir="2700000" algn="tl" rotWithShape="0">
              <a:srgbClr val="333333">
                <a:alpha val="65000"/>
              </a:srgbClr>
            </a:outerShdw>
          </a:effectLst>
        </p:spPr>
      </p:pic>
      <p:sp>
        <p:nvSpPr>
          <p:cNvPr id="2" name="Flecha: arriba y abajo 1">
            <a:extLst>
              <a:ext uri="{FF2B5EF4-FFF2-40B4-BE49-F238E27FC236}">
                <a16:creationId xmlns:a16="http://schemas.microsoft.com/office/drawing/2014/main" id="{B11C8966-85DB-4C65-AAB1-E8A7CDB21B86}"/>
              </a:ext>
            </a:extLst>
          </p:cNvPr>
          <p:cNvSpPr/>
          <p:nvPr/>
        </p:nvSpPr>
        <p:spPr>
          <a:xfrm>
            <a:off x="3281819" y="4083486"/>
            <a:ext cx="363255" cy="76806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9314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08B00F9-F7F0-412E-8A16-94E383F93D95}"/>
              </a:ext>
            </a:extLst>
          </p:cNvPr>
          <p:cNvSpPr/>
          <p:nvPr/>
        </p:nvSpPr>
        <p:spPr>
          <a:xfrm>
            <a:off x="2938457" y="11464"/>
            <a:ext cx="8101721" cy="461665"/>
          </a:xfrm>
          <a:prstGeom prst="rect">
            <a:avLst/>
          </a:prstGeom>
        </p:spPr>
        <p:txBody>
          <a:bodyPr wrap="square">
            <a:spAutoFit/>
          </a:bodyPr>
          <a:lstStyle/>
          <a:p>
            <a:r>
              <a:rPr lang="es-ES" sz="2400" b="1" dirty="0"/>
              <a:t>Cálculo de los cambios climáticos durante los años de El Niño</a:t>
            </a:r>
            <a:endParaRPr lang="es-US" sz="2400" b="1" dirty="0"/>
          </a:p>
        </p:txBody>
      </p:sp>
      <p:pic>
        <p:nvPicPr>
          <p:cNvPr id="6" name="Imagen 5" descr="Imagen que contiene texto, mapa&#10;&#10;Descripción generada automáticamente">
            <a:extLst>
              <a:ext uri="{FF2B5EF4-FFF2-40B4-BE49-F238E27FC236}">
                <a16:creationId xmlns:a16="http://schemas.microsoft.com/office/drawing/2014/main" id="{81729D63-66B7-4C60-8D26-1FDDAC5E4AD5}"/>
              </a:ext>
            </a:extLst>
          </p:cNvPr>
          <p:cNvPicPr>
            <a:picLocks noChangeAspect="1"/>
          </p:cNvPicPr>
          <p:nvPr/>
        </p:nvPicPr>
        <p:blipFill rotWithShape="1">
          <a:blip r:embed="rId3">
            <a:extLst>
              <a:ext uri="{28A0092B-C50C-407E-A947-70E740481C1C}">
                <a14:useLocalDpi xmlns:a14="http://schemas.microsoft.com/office/drawing/2010/main" val="0"/>
              </a:ext>
            </a:extLst>
          </a:blip>
          <a:srcRect l="9859" t="4044" r="8146" b="8574"/>
          <a:stretch/>
        </p:blipFill>
        <p:spPr>
          <a:xfrm>
            <a:off x="615153" y="1423895"/>
            <a:ext cx="5204582" cy="2845942"/>
          </a:xfrm>
          <a:prstGeom prst="rect">
            <a:avLst/>
          </a:prstGeom>
          <a:ln w="28575">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8" name="Imagen 7" descr="Imagen que contiene texto, mapa&#10;&#10;Descripción generada automáticamente">
            <a:extLst>
              <a:ext uri="{FF2B5EF4-FFF2-40B4-BE49-F238E27FC236}">
                <a16:creationId xmlns:a16="http://schemas.microsoft.com/office/drawing/2014/main" id="{7A5ED47B-CA8A-414E-A391-694F51DE13FD}"/>
              </a:ext>
            </a:extLst>
          </p:cNvPr>
          <p:cNvPicPr>
            <a:picLocks noChangeAspect="1"/>
          </p:cNvPicPr>
          <p:nvPr/>
        </p:nvPicPr>
        <p:blipFill rotWithShape="1">
          <a:blip r:embed="rId4">
            <a:extLst>
              <a:ext uri="{28A0092B-C50C-407E-A947-70E740481C1C}">
                <a14:useLocalDpi xmlns:a14="http://schemas.microsoft.com/office/drawing/2010/main" val="0"/>
              </a:ext>
            </a:extLst>
          </a:blip>
          <a:srcRect l="10449" t="2979" r="6967" b="9284"/>
          <a:stretch/>
        </p:blipFill>
        <p:spPr>
          <a:xfrm>
            <a:off x="2870290" y="1299411"/>
            <a:ext cx="5525865" cy="2986474"/>
          </a:xfrm>
          <a:prstGeom prst="rect">
            <a:avLst/>
          </a:prstGeom>
          <a:ln w="28575">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10" name="Imagen 9" descr="Imagen que contiene texto, mapa&#10;&#10;Descripción generada automáticamente">
            <a:extLst>
              <a:ext uri="{FF2B5EF4-FFF2-40B4-BE49-F238E27FC236}">
                <a16:creationId xmlns:a16="http://schemas.microsoft.com/office/drawing/2014/main" id="{A3EE53E0-1B43-4FB9-8973-0E90D9F28FCA}"/>
              </a:ext>
            </a:extLst>
          </p:cNvPr>
          <p:cNvPicPr>
            <a:picLocks noChangeAspect="1"/>
          </p:cNvPicPr>
          <p:nvPr/>
        </p:nvPicPr>
        <p:blipFill rotWithShape="1">
          <a:blip r:embed="rId5">
            <a:extLst>
              <a:ext uri="{28A0092B-C50C-407E-A947-70E740481C1C}">
                <a14:useLocalDpi xmlns:a14="http://schemas.microsoft.com/office/drawing/2010/main" val="0"/>
              </a:ext>
            </a:extLst>
          </a:blip>
          <a:srcRect l="9522" t="1" r="5955" b="7331"/>
          <a:stretch/>
        </p:blipFill>
        <p:spPr>
          <a:xfrm>
            <a:off x="6700313" y="1083134"/>
            <a:ext cx="4367884" cy="3015519"/>
          </a:xfrm>
          <a:prstGeom prst="rect">
            <a:avLst/>
          </a:prstGeom>
          <a:ln w="1905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3" name="CuadroTexto 2">
            <a:extLst>
              <a:ext uri="{FF2B5EF4-FFF2-40B4-BE49-F238E27FC236}">
                <a16:creationId xmlns:a16="http://schemas.microsoft.com/office/drawing/2014/main" id="{82DBD88C-B8F5-4070-8DA0-229953513B7C}"/>
              </a:ext>
            </a:extLst>
          </p:cNvPr>
          <p:cNvSpPr txBox="1"/>
          <p:nvPr/>
        </p:nvSpPr>
        <p:spPr>
          <a:xfrm flipH="1">
            <a:off x="1093684" y="4861848"/>
            <a:ext cx="1784713" cy="646331"/>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lin ang="5400000" scaled="1"/>
            <a:tileRect/>
          </a:gradFill>
          <a:effectLst>
            <a:outerShdw blurRad="50800" dist="38100" dir="2700000" algn="tl" rotWithShape="0">
              <a:prstClr val="black">
                <a:alpha val="40000"/>
              </a:prstClr>
            </a:outerShdw>
          </a:effectLst>
        </p:spPr>
        <p:txBody>
          <a:bodyPr wrap="square" rtlCol="0">
            <a:spAutoFit/>
          </a:bodyPr>
          <a:lstStyle/>
          <a:p>
            <a:r>
              <a:rPr lang="es-ES" dirty="0"/>
              <a:t>Matriz de datos de largo plazo</a:t>
            </a:r>
            <a:endParaRPr lang="es-US" dirty="0"/>
          </a:p>
        </p:txBody>
      </p:sp>
      <p:sp>
        <p:nvSpPr>
          <p:cNvPr id="7" name="CuadroTexto 6">
            <a:extLst>
              <a:ext uri="{FF2B5EF4-FFF2-40B4-BE49-F238E27FC236}">
                <a16:creationId xmlns:a16="http://schemas.microsoft.com/office/drawing/2014/main" id="{F565F5F7-6327-4245-B9A9-83E733916247}"/>
              </a:ext>
            </a:extLst>
          </p:cNvPr>
          <p:cNvSpPr txBox="1"/>
          <p:nvPr/>
        </p:nvSpPr>
        <p:spPr>
          <a:xfrm flipH="1">
            <a:off x="3789679" y="4890732"/>
            <a:ext cx="2044589" cy="64633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2700000" scaled="1"/>
            <a:tileRect/>
          </a:gradFill>
          <a:effectLst>
            <a:outerShdw blurRad="50800" dist="38100" dir="2700000" algn="tl" rotWithShape="0">
              <a:prstClr val="black">
                <a:alpha val="40000"/>
              </a:prstClr>
            </a:outerShdw>
          </a:effectLst>
        </p:spPr>
        <p:txBody>
          <a:bodyPr wrap="square" rtlCol="0">
            <a:spAutoFit/>
          </a:bodyPr>
          <a:lstStyle/>
          <a:p>
            <a:r>
              <a:rPr lang="es-ES" dirty="0"/>
              <a:t>Matriz de datos de los años de El Niño</a:t>
            </a:r>
            <a:endParaRPr lang="es-US" dirty="0"/>
          </a:p>
        </p:txBody>
      </p:sp>
      <p:sp>
        <p:nvSpPr>
          <p:cNvPr id="9" name="CuadroTexto 8">
            <a:extLst>
              <a:ext uri="{FF2B5EF4-FFF2-40B4-BE49-F238E27FC236}">
                <a16:creationId xmlns:a16="http://schemas.microsoft.com/office/drawing/2014/main" id="{9707E30C-720D-40AF-BA53-8D41EB85F7DD}"/>
              </a:ext>
            </a:extLst>
          </p:cNvPr>
          <p:cNvSpPr txBox="1"/>
          <p:nvPr/>
        </p:nvSpPr>
        <p:spPr>
          <a:xfrm flipH="1">
            <a:off x="7734275" y="5014182"/>
            <a:ext cx="2195752" cy="369332"/>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txBody>
          <a:bodyPr wrap="square" rtlCol="0">
            <a:spAutoFit/>
          </a:bodyPr>
          <a:lstStyle/>
          <a:p>
            <a:r>
              <a:rPr lang="es-ES" dirty="0"/>
              <a:t>Mapas de cambios </a:t>
            </a:r>
            <a:endParaRPr lang="es-US" dirty="0"/>
          </a:p>
        </p:txBody>
      </p:sp>
      <p:sp>
        <p:nvSpPr>
          <p:cNvPr id="5" name="Flecha: a la derecha 4">
            <a:extLst>
              <a:ext uri="{FF2B5EF4-FFF2-40B4-BE49-F238E27FC236}">
                <a16:creationId xmlns:a16="http://schemas.microsoft.com/office/drawing/2014/main" id="{F92BC77F-CC46-418B-917B-D0F38BDED97C}"/>
              </a:ext>
            </a:extLst>
          </p:cNvPr>
          <p:cNvSpPr/>
          <p:nvPr/>
        </p:nvSpPr>
        <p:spPr>
          <a:xfrm>
            <a:off x="6106274" y="4943700"/>
            <a:ext cx="1352764" cy="48463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US" dirty="0"/>
          </a:p>
        </p:txBody>
      </p:sp>
      <p:sp>
        <p:nvSpPr>
          <p:cNvPr id="11" name="CuadroTexto 10">
            <a:extLst>
              <a:ext uri="{FF2B5EF4-FFF2-40B4-BE49-F238E27FC236}">
                <a16:creationId xmlns:a16="http://schemas.microsoft.com/office/drawing/2014/main" id="{A57FB8D2-072B-4D60-802B-D76A2B7A32F5}"/>
              </a:ext>
            </a:extLst>
          </p:cNvPr>
          <p:cNvSpPr txBox="1"/>
          <p:nvPr/>
        </p:nvSpPr>
        <p:spPr>
          <a:xfrm>
            <a:off x="91037" y="470715"/>
            <a:ext cx="3903447" cy="646331"/>
          </a:xfrm>
          <a:prstGeom prst="rect">
            <a:avLst/>
          </a:prstGeom>
          <a:solidFill>
            <a:schemeClr val="accent4">
              <a:lumMod val="60000"/>
              <a:lumOff val="40000"/>
            </a:schemeClr>
          </a:solidFill>
        </p:spPr>
        <p:txBody>
          <a:bodyPr wrap="square" rtlCol="0">
            <a:spAutoFit/>
          </a:bodyPr>
          <a:lstStyle/>
          <a:p>
            <a:r>
              <a:rPr lang="es-ES" b="1" dirty="0"/>
              <a:t>Crear dos mapas Koeppen. Un mapa a largo plazo o normal</a:t>
            </a:r>
            <a:endParaRPr lang="es-US" b="1" dirty="0"/>
          </a:p>
        </p:txBody>
      </p:sp>
      <p:sp>
        <p:nvSpPr>
          <p:cNvPr id="12" name="Flecha: hacia abajo 11">
            <a:extLst>
              <a:ext uri="{FF2B5EF4-FFF2-40B4-BE49-F238E27FC236}">
                <a16:creationId xmlns:a16="http://schemas.microsoft.com/office/drawing/2014/main" id="{076553A8-23AA-42D9-84DC-8DA497EF0C2D}"/>
              </a:ext>
            </a:extLst>
          </p:cNvPr>
          <p:cNvSpPr/>
          <p:nvPr/>
        </p:nvSpPr>
        <p:spPr>
          <a:xfrm>
            <a:off x="1436914" y="1132115"/>
            <a:ext cx="484632" cy="4731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3" name="Flecha: hacia abajo 12">
            <a:extLst>
              <a:ext uri="{FF2B5EF4-FFF2-40B4-BE49-F238E27FC236}">
                <a16:creationId xmlns:a16="http://schemas.microsoft.com/office/drawing/2014/main" id="{56F21D1E-AAC3-4BC7-A1B7-0276DDA3A6A7}"/>
              </a:ext>
            </a:extLst>
          </p:cNvPr>
          <p:cNvSpPr/>
          <p:nvPr/>
        </p:nvSpPr>
        <p:spPr>
          <a:xfrm>
            <a:off x="5464625" y="1099457"/>
            <a:ext cx="484632" cy="4731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4" name="Flecha: hacia arriba 13">
            <a:extLst>
              <a:ext uri="{FF2B5EF4-FFF2-40B4-BE49-F238E27FC236}">
                <a16:creationId xmlns:a16="http://schemas.microsoft.com/office/drawing/2014/main" id="{CA8515C3-F73E-4622-A065-B28C99BCF294}"/>
              </a:ext>
            </a:extLst>
          </p:cNvPr>
          <p:cNvSpPr/>
          <p:nvPr/>
        </p:nvSpPr>
        <p:spPr>
          <a:xfrm>
            <a:off x="8520634" y="4168500"/>
            <a:ext cx="484632" cy="722232"/>
          </a:xfrm>
          <a:prstGeom prst="up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cxnSp>
        <p:nvCxnSpPr>
          <p:cNvPr id="16" name="Conector recto de flecha 15">
            <a:extLst>
              <a:ext uri="{FF2B5EF4-FFF2-40B4-BE49-F238E27FC236}">
                <a16:creationId xmlns:a16="http://schemas.microsoft.com/office/drawing/2014/main" id="{ED3BCB68-046D-4F41-A764-62514C757EE6}"/>
              </a:ext>
            </a:extLst>
          </p:cNvPr>
          <p:cNvCxnSpPr>
            <a:cxnSpLocks/>
          </p:cNvCxnSpPr>
          <p:nvPr/>
        </p:nvCxnSpPr>
        <p:spPr>
          <a:xfrm>
            <a:off x="2164080" y="3596640"/>
            <a:ext cx="589280" cy="22047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2713D6F3-2DAF-484D-9F63-8A0ED8383470}"/>
              </a:ext>
            </a:extLst>
          </p:cNvPr>
          <p:cNvCxnSpPr>
            <a:cxnSpLocks/>
          </p:cNvCxnSpPr>
          <p:nvPr/>
        </p:nvCxnSpPr>
        <p:spPr>
          <a:xfrm>
            <a:off x="4480560" y="3759200"/>
            <a:ext cx="623952" cy="20421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D93B25A2-C085-41BC-9BBF-12A1BC1BEEC0}"/>
              </a:ext>
            </a:extLst>
          </p:cNvPr>
          <p:cNvSpPr txBox="1"/>
          <p:nvPr/>
        </p:nvSpPr>
        <p:spPr>
          <a:xfrm>
            <a:off x="1879600" y="5770880"/>
            <a:ext cx="1432560" cy="800219"/>
          </a:xfrm>
          <a:prstGeom prst="rect">
            <a:avLst/>
          </a:prstGeom>
          <a:noFill/>
        </p:spPr>
        <p:txBody>
          <a:bodyPr wrap="square" rtlCol="0">
            <a:spAutoFit/>
          </a:bodyPr>
          <a:lstStyle/>
          <a:p>
            <a:r>
              <a:rPr lang="en-US" sz="2800" b="1" dirty="0" err="1"/>
              <a:t>Af</a:t>
            </a:r>
            <a:r>
              <a:rPr lang="en-US" sz="2800" b="1" dirty="0"/>
              <a:t> </a:t>
            </a:r>
            <a:r>
              <a:rPr lang="en-US" b="1" dirty="0" err="1"/>
              <a:t>Clima</a:t>
            </a:r>
            <a:r>
              <a:rPr lang="en-US" b="1" dirty="0"/>
              <a:t> </a:t>
            </a:r>
            <a:r>
              <a:rPr lang="en-US" b="1" dirty="0" err="1"/>
              <a:t>en</a:t>
            </a:r>
            <a:r>
              <a:rPr lang="en-US" b="1" dirty="0"/>
              <a:t> </a:t>
            </a:r>
            <a:r>
              <a:rPr lang="en-US" b="1" dirty="0" err="1"/>
              <a:t>este</a:t>
            </a:r>
            <a:r>
              <a:rPr lang="en-US" b="1" dirty="0"/>
              <a:t> punto</a:t>
            </a:r>
          </a:p>
        </p:txBody>
      </p:sp>
      <p:sp>
        <p:nvSpPr>
          <p:cNvPr id="23" name="CuadroTexto 22">
            <a:extLst>
              <a:ext uri="{FF2B5EF4-FFF2-40B4-BE49-F238E27FC236}">
                <a16:creationId xmlns:a16="http://schemas.microsoft.com/office/drawing/2014/main" id="{6D144E39-33F3-4A46-B825-39963406D8B8}"/>
              </a:ext>
            </a:extLst>
          </p:cNvPr>
          <p:cNvSpPr txBox="1"/>
          <p:nvPr/>
        </p:nvSpPr>
        <p:spPr>
          <a:xfrm>
            <a:off x="4348480" y="5813008"/>
            <a:ext cx="1682057" cy="738664"/>
          </a:xfrm>
          <a:prstGeom prst="rect">
            <a:avLst/>
          </a:prstGeom>
          <a:noFill/>
        </p:spPr>
        <p:txBody>
          <a:bodyPr wrap="square" rtlCol="0">
            <a:spAutoFit/>
          </a:bodyPr>
          <a:lstStyle/>
          <a:p>
            <a:r>
              <a:rPr lang="en-US" b="1" dirty="0" err="1"/>
              <a:t>Cambi</a:t>
            </a:r>
            <a:r>
              <a:rPr lang="es-ES" b="1" dirty="0" err="1"/>
              <a:t>ó</a:t>
            </a:r>
            <a:r>
              <a:rPr lang="en-US" b="1" dirty="0"/>
              <a:t> para ser  </a:t>
            </a:r>
            <a:r>
              <a:rPr lang="en-US" sz="2400" b="1" dirty="0"/>
              <a:t>Am</a:t>
            </a:r>
          </a:p>
        </p:txBody>
      </p:sp>
      <p:sp>
        <p:nvSpPr>
          <p:cNvPr id="24" name="CuadroTexto 23">
            <a:extLst>
              <a:ext uri="{FF2B5EF4-FFF2-40B4-BE49-F238E27FC236}">
                <a16:creationId xmlns:a16="http://schemas.microsoft.com/office/drawing/2014/main" id="{1BFD6DC5-8988-4589-ACC6-946FE95F1572}"/>
              </a:ext>
            </a:extLst>
          </p:cNvPr>
          <p:cNvSpPr txBox="1"/>
          <p:nvPr/>
        </p:nvSpPr>
        <p:spPr>
          <a:xfrm>
            <a:off x="7692719" y="5505357"/>
            <a:ext cx="2750692" cy="1200329"/>
          </a:xfrm>
          <a:prstGeom prst="rect">
            <a:avLst/>
          </a:prstGeom>
          <a:noFill/>
        </p:spPr>
        <p:txBody>
          <a:bodyPr wrap="square" rtlCol="0">
            <a:spAutoFit/>
          </a:bodyPr>
          <a:lstStyle/>
          <a:p>
            <a:r>
              <a:rPr lang="es-ES" sz="2400" b="1" dirty="0">
                <a:solidFill>
                  <a:srgbClr val="FF0000"/>
                </a:solidFill>
                <a:effectLst>
                  <a:outerShdw blurRad="38100" dist="38100" dir="2700000" algn="tl">
                    <a:srgbClr val="000000">
                      <a:alpha val="43137"/>
                    </a:srgbClr>
                  </a:outerShdw>
                </a:effectLst>
              </a:rPr>
              <a:t>Qué significa eso. ¿Más seco, más húmedo?</a:t>
            </a:r>
            <a:endParaRPr lang="en-US" sz="2400" b="1" dirty="0">
              <a:solidFill>
                <a:srgbClr val="FF0000"/>
              </a:solidFill>
              <a:effectLst>
                <a:outerShdw blurRad="38100" dist="38100" dir="2700000" algn="tl">
                  <a:srgbClr val="000000">
                    <a:alpha val="43137"/>
                  </a:srgbClr>
                </a:outerShdw>
              </a:effectLst>
            </a:endParaRPr>
          </a:p>
        </p:txBody>
      </p:sp>
      <p:sp>
        <p:nvSpPr>
          <p:cNvPr id="25" name="Flecha: a la derecha 24">
            <a:extLst>
              <a:ext uri="{FF2B5EF4-FFF2-40B4-BE49-F238E27FC236}">
                <a16:creationId xmlns:a16="http://schemas.microsoft.com/office/drawing/2014/main" id="{8DF7AE40-3EE3-4BD9-9685-F86EA07CD9EA}"/>
              </a:ext>
            </a:extLst>
          </p:cNvPr>
          <p:cNvSpPr/>
          <p:nvPr/>
        </p:nvSpPr>
        <p:spPr>
          <a:xfrm>
            <a:off x="6146800" y="5831840"/>
            <a:ext cx="131223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echa: a la derecha 25">
            <a:extLst>
              <a:ext uri="{FF2B5EF4-FFF2-40B4-BE49-F238E27FC236}">
                <a16:creationId xmlns:a16="http://schemas.microsoft.com/office/drawing/2014/main" id="{1B63366F-CBF3-4B0A-AD75-EBFF015073AF}"/>
              </a:ext>
            </a:extLst>
          </p:cNvPr>
          <p:cNvSpPr/>
          <p:nvPr/>
        </p:nvSpPr>
        <p:spPr>
          <a:xfrm>
            <a:off x="3376579" y="6061473"/>
            <a:ext cx="87030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a:extLst>
              <a:ext uri="{FF2B5EF4-FFF2-40B4-BE49-F238E27FC236}">
                <a16:creationId xmlns:a16="http://schemas.microsoft.com/office/drawing/2014/main" id="{F279909F-45A8-481C-AEE6-EAE636045D41}"/>
              </a:ext>
            </a:extLst>
          </p:cNvPr>
          <p:cNvSpPr/>
          <p:nvPr/>
        </p:nvSpPr>
        <p:spPr>
          <a:xfrm>
            <a:off x="4268620" y="481884"/>
            <a:ext cx="3113958" cy="646331"/>
          </a:xfrm>
          <a:prstGeom prst="rect">
            <a:avLst/>
          </a:prstGeom>
          <a:solidFill>
            <a:schemeClr val="accent4">
              <a:lumMod val="60000"/>
              <a:lumOff val="40000"/>
            </a:schemeClr>
          </a:solidFill>
        </p:spPr>
        <p:txBody>
          <a:bodyPr wrap="square">
            <a:spAutoFit/>
          </a:bodyPr>
          <a:lstStyle/>
          <a:p>
            <a:r>
              <a:rPr lang="es-ES" b="1" dirty="0"/>
              <a:t>y otro considerando solo los años El Niño.</a:t>
            </a:r>
            <a:endParaRPr lang="en-US" b="1" dirty="0"/>
          </a:p>
        </p:txBody>
      </p:sp>
    </p:spTree>
    <p:extLst>
      <p:ext uri="{BB962C8B-B14F-4D97-AF65-F5344CB8AC3E}">
        <p14:creationId xmlns:p14="http://schemas.microsoft.com/office/powerpoint/2010/main" val="11133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fill="hold"/>
                                        <p:tgtEl>
                                          <p:spTgt spid="17"/>
                                        </p:tgtEl>
                                        <p:attrNameLst>
                                          <p:attrName>ppt_x</p:attrName>
                                        </p:attrNameLst>
                                      </p:cBhvr>
                                      <p:tavLst>
                                        <p:tav tm="0">
                                          <p:val>
                                            <p:strVal val="#ppt_x"/>
                                          </p:val>
                                        </p:tav>
                                        <p:tav tm="100000">
                                          <p:val>
                                            <p:strVal val="#ppt_x"/>
                                          </p:val>
                                        </p:tav>
                                      </p:tavLst>
                                    </p:anim>
                                    <p:anim calcmode="lin" valueType="num">
                                      <p:cBhvr additive="base">
                                        <p:cTn id="72" dur="500" fill="hold"/>
                                        <p:tgtEl>
                                          <p:spTgt spid="1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additive="base">
                                        <p:cTn id="89" dur="500" fill="hold"/>
                                        <p:tgtEl>
                                          <p:spTgt spid="24"/>
                                        </p:tgtEl>
                                        <p:attrNameLst>
                                          <p:attrName>ppt_x</p:attrName>
                                        </p:attrNameLst>
                                      </p:cBhvr>
                                      <p:tavLst>
                                        <p:tav tm="0">
                                          <p:val>
                                            <p:strVal val="#ppt_x"/>
                                          </p:val>
                                        </p:tav>
                                        <p:tav tm="100000">
                                          <p:val>
                                            <p:strVal val="#ppt_x"/>
                                          </p:val>
                                        </p:tav>
                                      </p:tavLst>
                                    </p:anim>
                                    <p:anim calcmode="lin" valueType="num">
                                      <p:cBhvr additive="base">
                                        <p:cTn id="9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5" grpId="0" animBg="1"/>
      <p:bldP spid="11" grpId="0" animBg="1"/>
      <p:bldP spid="12" grpId="0" animBg="1"/>
      <p:bldP spid="13" grpId="0" animBg="1"/>
      <p:bldP spid="14" grpId="0" animBg="1"/>
      <p:bldP spid="21" grpId="0"/>
      <p:bldP spid="23" grpId="0"/>
      <p:bldP spid="24" grpId="0"/>
      <p:bldP spid="25" grpId="0" animBg="1"/>
      <p:bldP spid="26"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A601EF4-15F3-4EF0-BC82-7B5F4E450C5A}"/>
              </a:ext>
            </a:extLst>
          </p:cNvPr>
          <p:cNvSpPr/>
          <p:nvPr/>
        </p:nvSpPr>
        <p:spPr>
          <a:xfrm>
            <a:off x="377175" y="150689"/>
            <a:ext cx="9879499" cy="369332"/>
          </a:xfrm>
          <a:prstGeom prst="rect">
            <a:avLst/>
          </a:prstGeom>
        </p:spPr>
        <p:txBody>
          <a:bodyPr wrap="none">
            <a:spAutoFit/>
          </a:bodyPr>
          <a:lstStyle/>
          <a:p>
            <a:r>
              <a:rPr lang="es-ES" b="1" dirty="0"/>
              <a:t>Tipología de cambio climático de El Niño basada en la clasificación Köppen-Geiger. (Vista simplificada)</a:t>
            </a:r>
            <a:endParaRPr lang="en-US" b="1" dirty="0"/>
          </a:p>
        </p:txBody>
      </p:sp>
      <p:sp>
        <p:nvSpPr>
          <p:cNvPr id="3" name="Rectángulo 2">
            <a:extLst>
              <a:ext uri="{FF2B5EF4-FFF2-40B4-BE49-F238E27FC236}">
                <a16:creationId xmlns:a16="http://schemas.microsoft.com/office/drawing/2014/main" id="{A0390A8E-28D0-4DD8-A45A-E6FA32651BF3}"/>
              </a:ext>
            </a:extLst>
          </p:cNvPr>
          <p:cNvSpPr/>
          <p:nvPr/>
        </p:nvSpPr>
        <p:spPr>
          <a:xfrm>
            <a:off x="714375" y="1021616"/>
            <a:ext cx="6704602" cy="4462760"/>
          </a:xfrm>
          <a:prstGeom prst="rect">
            <a:avLst/>
          </a:prstGeom>
        </p:spPr>
        <p:txBody>
          <a:bodyPr wrap="square">
            <a:spAutoFit/>
          </a:bodyPr>
          <a:lstStyle/>
          <a:p>
            <a:r>
              <a:rPr lang="es-ES" b="1" dirty="0"/>
              <a:t>Grupo 1: Los cambios más significativos ocurren sobre el régimen de precipitación.</a:t>
            </a:r>
          </a:p>
          <a:p>
            <a:r>
              <a:rPr lang="es-ES" dirty="0"/>
              <a:t>1.1. Cambia hacia un clima más seco</a:t>
            </a:r>
          </a:p>
          <a:p>
            <a:r>
              <a:rPr lang="es-ES" dirty="0"/>
              <a:t>1.2. Sequedad severa, condiciones probables de sequía.</a:t>
            </a:r>
          </a:p>
          <a:p>
            <a:r>
              <a:rPr lang="es-ES" dirty="0"/>
              <a:t>1.3. Cambia hacia un clima más húmedo</a:t>
            </a:r>
          </a:p>
          <a:p>
            <a:r>
              <a:rPr lang="es-ES" dirty="0"/>
              <a:t>1.4. Cambia hacia un mayor contraste entre las estaciones húmedas y secas</a:t>
            </a:r>
          </a:p>
          <a:p>
            <a:r>
              <a:rPr lang="es-ES" dirty="0"/>
              <a:t>1.5. Cambio hacia una reversión estacional en el mes mínimo de lluvia</a:t>
            </a:r>
            <a:r>
              <a:rPr lang="en-US" dirty="0"/>
              <a:t>				</a:t>
            </a:r>
          </a:p>
          <a:p>
            <a:r>
              <a:rPr lang="es-ES" b="1" dirty="0"/>
              <a:t>Grupo 2: Cambios que son más significativos en el régimen de temperatura.</a:t>
            </a:r>
          </a:p>
          <a:p>
            <a:endParaRPr lang="es-ES" b="1" dirty="0"/>
          </a:p>
          <a:p>
            <a:r>
              <a:rPr lang="es-ES" dirty="0"/>
              <a:t>2.1. Cambios hacia un clima más cálido.</a:t>
            </a:r>
          </a:p>
          <a:p>
            <a:r>
              <a:rPr lang="es-ES" dirty="0"/>
              <a:t>2.2. Cambios hacia un clima más frío.</a:t>
            </a:r>
          </a:p>
          <a:p>
            <a:endParaRPr lang="es-ES" sz="1600" dirty="0"/>
          </a:p>
          <a:p>
            <a:r>
              <a:rPr lang="es-ES" sz="1600" dirty="0" err="1"/>
              <a:t>Fuent</a:t>
            </a:r>
            <a:r>
              <a:rPr lang="en-US" sz="1600" dirty="0"/>
              <a:t>e: Naranjo et al. 2018</a:t>
            </a:r>
          </a:p>
        </p:txBody>
      </p:sp>
      <p:sp>
        <p:nvSpPr>
          <p:cNvPr id="6" name="CuadroTexto 5">
            <a:extLst>
              <a:ext uri="{FF2B5EF4-FFF2-40B4-BE49-F238E27FC236}">
                <a16:creationId xmlns:a16="http://schemas.microsoft.com/office/drawing/2014/main" id="{58D4D027-06D9-4A3C-A789-7D116F9B287F}"/>
              </a:ext>
            </a:extLst>
          </p:cNvPr>
          <p:cNvSpPr txBox="1"/>
          <p:nvPr/>
        </p:nvSpPr>
        <p:spPr>
          <a:xfrm>
            <a:off x="8191500" y="631091"/>
            <a:ext cx="675185" cy="584775"/>
          </a:xfrm>
          <a:prstGeom prst="rect">
            <a:avLst/>
          </a:prstGeom>
          <a:solidFill>
            <a:schemeClr val="accent6">
              <a:lumMod val="40000"/>
              <a:lumOff val="60000"/>
            </a:schemeClr>
          </a:solidFill>
        </p:spPr>
        <p:txBody>
          <a:bodyPr wrap="none" rtlCol="0">
            <a:spAutoFit/>
          </a:bodyPr>
          <a:lstStyle/>
          <a:p>
            <a:r>
              <a:rPr lang="en-US" sz="3200" dirty="0"/>
              <a:t>A</a:t>
            </a:r>
            <a:r>
              <a:rPr lang="en-US" sz="3200" baseline="-25000" dirty="0"/>
              <a:t>m</a:t>
            </a:r>
            <a:r>
              <a:rPr lang="en-US" baseline="-25000" dirty="0"/>
              <a:t> </a:t>
            </a:r>
            <a:endParaRPr lang="es-US" dirty="0"/>
          </a:p>
        </p:txBody>
      </p:sp>
      <p:sp>
        <p:nvSpPr>
          <p:cNvPr id="7" name="CuadroTexto 6">
            <a:extLst>
              <a:ext uri="{FF2B5EF4-FFF2-40B4-BE49-F238E27FC236}">
                <a16:creationId xmlns:a16="http://schemas.microsoft.com/office/drawing/2014/main" id="{3E45A2FB-216A-44EF-8120-2D84B61195D9}"/>
              </a:ext>
            </a:extLst>
          </p:cNvPr>
          <p:cNvSpPr txBox="1"/>
          <p:nvPr/>
        </p:nvSpPr>
        <p:spPr>
          <a:xfrm>
            <a:off x="9906000" y="678716"/>
            <a:ext cx="617477" cy="584775"/>
          </a:xfrm>
          <a:prstGeom prst="rect">
            <a:avLst/>
          </a:prstGeom>
          <a:solidFill>
            <a:schemeClr val="accent6">
              <a:lumMod val="40000"/>
              <a:lumOff val="60000"/>
            </a:schemeClr>
          </a:solidFill>
        </p:spPr>
        <p:txBody>
          <a:bodyPr wrap="none" rtlCol="0">
            <a:spAutoFit/>
          </a:bodyPr>
          <a:lstStyle/>
          <a:p>
            <a:r>
              <a:rPr lang="en-US" sz="3200" dirty="0"/>
              <a:t>A</a:t>
            </a:r>
            <a:r>
              <a:rPr lang="en-US" sz="3200" baseline="-25000" dirty="0"/>
              <a:t>w</a:t>
            </a:r>
            <a:endParaRPr lang="es-US" dirty="0"/>
          </a:p>
        </p:txBody>
      </p:sp>
      <p:sp>
        <p:nvSpPr>
          <p:cNvPr id="8" name="Flecha: a la derecha 7">
            <a:extLst>
              <a:ext uri="{FF2B5EF4-FFF2-40B4-BE49-F238E27FC236}">
                <a16:creationId xmlns:a16="http://schemas.microsoft.com/office/drawing/2014/main" id="{34612F43-7C06-424F-9DEB-A019BFC6DC54}"/>
              </a:ext>
            </a:extLst>
          </p:cNvPr>
          <p:cNvSpPr/>
          <p:nvPr/>
        </p:nvSpPr>
        <p:spPr>
          <a:xfrm>
            <a:off x="8896350" y="67582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9" name="CuadroTexto 8">
            <a:extLst>
              <a:ext uri="{FF2B5EF4-FFF2-40B4-BE49-F238E27FC236}">
                <a16:creationId xmlns:a16="http://schemas.microsoft.com/office/drawing/2014/main" id="{6B9768FD-26F1-4762-BC22-BE46ACDC37AA}"/>
              </a:ext>
            </a:extLst>
          </p:cNvPr>
          <p:cNvSpPr txBox="1"/>
          <p:nvPr/>
        </p:nvSpPr>
        <p:spPr>
          <a:xfrm>
            <a:off x="8201025" y="1431191"/>
            <a:ext cx="652743" cy="584775"/>
          </a:xfrm>
          <a:prstGeom prst="rect">
            <a:avLst/>
          </a:prstGeom>
          <a:solidFill>
            <a:schemeClr val="accent6">
              <a:lumMod val="40000"/>
              <a:lumOff val="60000"/>
            </a:schemeClr>
          </a:solidFill>
        </p:spPr>
        <p:txBody>
          <a:bodyPr wrap="none" rtlCol="0">
            <a:spAutoFit/>
          </a:bodyPr>
          <a:lstStyle/>
          <a:p>
            <a:r>
              <a:rPr lang="en-US" sz="3200" dirty="0"/>
              <a:t>A</a:t>
            </a:r>
            <a:r>
              <a:rPr lang="en-US" sz="3200" baseline="-25000" dirty="0"/>
              <a:t>w</a:t>
            </a:r>
            <a:r>
              <a:rPr lang="en-US" baseline="-25000" dirty="0"/>
              <a:t> </a:t>
            </a:r>
            <a:endParaRPr lang="es-US" dirty="0"/>
          </a:p>
        </p:txBody>
      </p:sp>
      <p:sp>
        <p:nvSpPr>
          <p:cNvPr id="10" name="CuadroTexto 9">
            <a:extLst>
              <a:ext uri="{FF2B5EF4-FFF2-40B4-BE49-F238E27FC236}">
                <a16:creationId xmlns:a16="http://schemas.microsoft.com/office/drawing/2014/main" id="{4C4318F3-4B78-420A-AA0E-D17FE8B6FFB9}"/>
              </a:ext>
            </a:extLst>
          </p:cNvPr>
          <p:cNvSpPr txBox="1"/>
          <p:nvPr/>
        </p:nvSpPr>
        <p:spPr>
          <a:xfrm>
            <a:off x="9867900" y="1431191"/>
            <a:ext cx="779381" cy="584775"/>
          </a:xfrm>
          <a:prstGeom prst="rect">
            <a:avLst/>
          </a:prstGeom>
          <a:solidFill>
            <a:schemeClr val="accent6">
              <a:lumMod val="40000"/>
              <a:lumOff val="60000"/>
            </a:schemeClr>
          </a:solidFill>
        </p:spPr>
        <p:txBody>
          <a:bodyPr wrap="none" rtlCol="0">
            <a:spAutoFit/>
          </a:bodyPr>
          <a:lstStyle/>
          <a:p>
            <a:r>
              <a:rPr lang="en-US" sz="3200" dirty="0" err="1"/>
              <a:t>BS</a:t>
            </a:r>
            <a:r>
              <a:rPr lang="en-US" sz="3200" b="1" baseline="-25000" dirty="0" err="1"/>
              <a:t>h</a:t>
            </a:r>
            <a:r>
              <a:rPr lang="en-US" baseline="-25000" dirty="0"/>
              <a:t> </a:t>
            </a:r>
            <a:endParaRPr lang="es-US" dirty="0"/>
          </a:p>
        </p:txBody>
      </p:sp>
      <p:sp>
        <p:nvSpPr>
          <p:cNvPr id="11" name="Flecha: a la derecha 10">
            <a:extLst>
              <a:ext uri="{FF2B5EF4-FFF2-40B4-BE49-F238E27FC236}">
                <a16:creationId xmlns:a16="http://schemas.microsoft.com/office/drawing/2014/main" id="{3A4753D8-6FD4-4D19-93A9-5DC73955FD22}"/>
              </a:ext>
            </a:extLst>
          </p:cNvPr>
          <p:cNvSpPr/>
          <p:nvPr/>
        </p:nvSpPr>
        <p:spPr>
          <a:xfrm>
            <a:off x="8896350" y="145931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2" name="Flecha: a la derecha 11">
            <a:extLst>
              <a:ext uri="{FF2B5EF4-FFF2-40B4-BE49-F238E27FC236}">
                <a16:creationId xmlns:a16="http://schemas.microsoft.com/office/drawing/2014/main" id="{0983A2DD-FBF3-4A54-B2C1-E8C603F564A7}"/>
              </a:ext>
            </a:extLst>
          </p:cNvPr>
          <p:cNvSpPr/>
          <p:nvPr/>
        </p:nvSpPr>
        <p:spPr>
          <a:xfrm>
            <a:off x="8896350" y="225697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3" name="CuadroTexto 12">
            <a:extLst>
              <a:ext uri="{FF2B5EF4-FFF2-40B4-BE49-F238E27FC236}">
                <a16:creationId xmlns:a16="http://schemas.microsoft.com/office/drawing/2014/main" id="{724FE282-A7FF-4CAE-A83C-8EFF09744834}"/>
              </a:ext>
            </a:extLst>
          </p:cNvPr>
          <p:cNvSpPr txBox="1"/>
          <p:nvPr/>
        </p:nvSpPr>
        <p:spPr>
          <a:xfrm>
            <a:off x="8229600" y="2231291"/>
            <a:ext cx="617477" cy="584775"/>
          </a:xfrm>
          <a:prstGeom prst="rect">
            <a:avLst/>
          </a:prstGeom>
          <a:solidFill>
            <a:schemeClr val="accent6">
              <a:lumMod val="40000"/>
              <a:lumOff val="60000"/>
            </a:schemeClr>
          </a:solidFill>
        </p:spPr>
        <p:txBody>
          <a:bodyPr wrap="none" rtlCol="0">
            <a:spAutoFit/>
          </a:bodyPr>
          <a:lstStyle/>
          <a:p>
            <a:r>
              <a:rPr lang="en-US" sz="3200" dirty="0"/>
              <a:t>A</a:t>
            </a:r>
            <a:r>
              <a:rPr lang="en-US" sz="3200" baseline="-25000" dirty="0"/>
              <a:t>w</a:t>
            </a:r>
            <a:endParaRPr lang="es-US" dirty="0"/>
          </a:p>
        </p:txBody>
      </p:sp>
      <p:sp>
        <p:nvSpPr>
          <p:cNvPr id="14" name="CuadroTexto 13">
            <a:extLst>
              <a:ext uri="{FF2B5EF4-FFF2-40B4-BE49-F238E27FC236}">
                <a16:creationId xmlns:a16="http://schemas.microsoft.com/office/drawing/2014/main" id="{0A5B68D8-DCE2-42B6-8557-B13E881E4ECA}"/>
              </a:ext>
            </a:extLst>
          </p:cNvPr>
          <p:cNvSpPr txBox="1"/>
          <p:nvPr/>
        </p:nvSpPr>
        <p:spPr>
          <a:xfrm>
            <a:off x="9905999" y="2216431"/>
            <a:ext cx="639919" cy="584775"/>
          </a:xfrm>
          <a:prstGeom prst="rect">
            <a:avLst/>
          </a:prstGeom>
          <a:solidFill>
            <a:schemeClr val="accent6">
              <a:lumMod val="40000"/>
              <a:lumOff val="60000"/>
            </a:schemeClr>
          </a:solidFill>
        </p:spPr>
        <p:txBody>
          <a:bodyPr wrap="none" rtlCol="0">
            <a:spAutoFit/>
          </a:bodyPr>
          <a:lstStyle/>
          <a:p>
            <a:r>
              <a:rPr lang="en-US" sz="3200" dirty="0"/>
              <a:t>A</a:t>
            </a:r>
            <a:r>
              <a:rPr lang="en-US" sz="3200" baseline="-25000" dirty="0"/>
              <a:t>m</a:t>
            </a:r>
            <a:endParaRPr lang="es-US" dirty="0"/>
          </a:p>
        </p:txBody>
      </p:sp>
      <p:sp>
        <p:nvSpPr>
          <p:cNvPr id="15" name="CuadroTexto 14">
            <a:extLst>
              <a:ext uri="{FF2B5EF4-FFF2-40B4-BE49-F238E27FC236}">
                <a16:creationId xmlns:a16="http://schemas.microsoft.com/office/drawing/2014/main" id="{2D779839-855A-4C74-8491-D798FC08522C}"/>
              </a:ext>
            </a:extLst>
          </p:cNvPr>
          <p:cNvSpPr txBox="1"/>
          <p:nvPr/>
        </p:nvSpPr>
        <p:spPr>
          <a:xfrm>
            <a:off x="8248650" y="3031391"/>
            <a:ext cx="613758" cy="584775"/>
          </a:xfrm>
          <a:prstGeom prst="rect">
            <a:avLst/>
          </a:prstGeom>
          <a:solidFill>
            <a:schemeClr val="accent6">
              <a:lumMod val="40000"/>
              <a:lumOff val="60000"/>
            </a:schemeClr>
          </a:solidFill>
        </p:spPr>
        <p:txBody>
          <a:bodyPr wrap="none" rtlCol="0">
            <a:spAutoFit/>
          </a:bodyPr>
          <a:lstStyle/>
          <a:p>
            <a:r>
              <a:rPr lang="en-US" sz="3200" dirty="0" err="1"/>
              <a:t>C</a:t>
            </a:r>
            <a:r>
              <a:rPr lang="en-US" sz="3200" baseline="-25000" dirty="0" err="1"/>
              <a:t>fa</a:t>
            </a:r>
            <a:endParaRPr lang="es-US" dirty="0"/>
          </a:p>
        </p:txBody>
      </p:sp>
      <p:sp>
        <p:nvSpPr>
          <p:cNvPr id="16" name="CuadroTexto 15">
            <a:extLst>
              <a:ext uri="{FF2B5EF4-FFF2-40B4-BE49-F238E27FC236}">
                <a16:creationId xmlns:a16="http://schemas.microsoft.com/office/drawing/2014/main" id="{2C2C1C7A-2948-4E29-96E4-BF07A20CA898}"/>
              </a:ext>
            </a:extLst>
          </p:cNvPr>
          <p:cNvSpPr txBox="1"/>
          <p:nvPr/>
        </p:nvSpPr>
        <p:spPr>
          <a:xfrm>
            <a:off x="9925050" y="3040916"/>
            <a:ext cx="643125" cy="584775"/>
          </a:xfrm>
          <a:prstGeom prst="rect">
            <a:avLst/>
          </a:prstGeom>
          <a:solidFill>
            <a:schemeClr val="accent6">
              <a:lumMod val="40000"/>
              <a:lumOff val="60000"/>
            </a:schemeClr>
          </a:solidFill>
        </p:spPr>
        <p:txBody>
          <a:bodyPr wrap="none" rtlCol="0">
            <a:spAutoFit/>
          </a:bodyPr>
          <a:lstStyle/>
          <a:p>
            <a:r>
              <a:rPr lang="en-US" sz="3200" dirty="0" err="1"/>
              <a:t>C</a:t>
            </a:r>
            <a:r>
              <a:rPr lang="en-US" sz="3200" baseline="-25000" dirty="0" err="1"/>
              <a:t>sa</a:t>
            </a:r>
            <a:endParaRPr lang="es-US" dirty="0"/>
          </a:p>
        </p:txBody>
      </p:sp>
      <p:sp>
        <p:nvSpPr>
          <p:cNvPr id="17" name="Flecha: a la derecha 16">
            <a:extLst>
              <a:ext uri="{FF2B5EF4-FFF2-40B4-BE49-F238E27FC236}">
                <a16:creationId xmlns:a16="http://schemas.microsoft.com/office/drawing/2014/main" id="{490AEFD4-DB24-44CD-8CD2-A62D6326666E}"/>
              </a:ext>
            </a:extLst>
          </p:cNvPr>
          <p:cNvSpPr/>
          <p:nvPr/>
        </p:nvSpPr>
        <p:spPr>
          <a:xfrm>
            <a:off x="8877300" y="307612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8" name="CuadroTexto 17">
            <a:extLst>
              <a:ext uri="{FF2B5EF4-FFF2-40B4-BE49-F238E27FC236}">
                <a16:creationId xmlns:a16="http://schemas.microsoft.com/office/drawing/2014/main" id="{4C64025D-F8CD-45DD-BC23-13D3E7F15C72}"/>
              </a:ext>
            </a:extLst>
          </p:cNvPr>
          <p:cNvSpPr txBox="1"/>
          <p:nvPr/>
        </p:nvSpPr>
        <p:spPr>
          <a:xfrm>
            <a:off x="8258175" y="3831491"/>
            <a:ext cx="617477" cy="584775"/>
          </a:xfrm>
          <a:prstGeom prst="rect">
            <a:avLst/>
          </a:prstGeom>
          <a:solidFill>
            <a:schemeClr val="accent6">
              <a:lumMod val="40000"/>
              <a:lumOff val="60000"/>
            </a:schemeClr>
          </a:solidFill>
        </p:spPr>
        <p:txBody>
          <a:bodyPr wrap="none" rtlCol="0">
            <a:spAutoFit/>
          </a:bodyPr>
          <a:lstStyle/>
          <a:p>
            <a:r>
              <a:rPr lang="en-US" sz="3200" dirty="0"/>
              <a:t>A</a:t>
            </a:r>
            <a:r>
              <a:rPr lang="en-US" sz="3200" baseline="-25000" dirty="0"/>
              <a:t>w</a:t>
            </a:r>
            <a:endParaRPr lang="es-US" dirty="0"/>
          </a:p>
        </p:txBody>
      </p:sp>
      <p:sp>
        <p:nvSpPr>
          <p:cNvPr id="19" name="CuadroTexto 18">
            <a:extLst>
              <a:ext uri="{FF2B5EF4-FFF2-40B4-BE49-F238E27FC236}">
                <a16:creationId xmlns:a16="http://schemas.microsoft.com/office/drawing/2014/main" id="{37E233AD-37EC-4354-890A-05C50F0271A6}"/>
              </a:ext>
            </a:extLst>
          </p:cNvPr>
          <p:cNvSpPr txBox="1"/>
          <p:nvPr/>
        </p:nvSpPr>
        <p:spPr>
          <a:xfrm>
            <a:off x="9934575" y="3812441"/>
            <a:ext cx="529312" cy="584775"/>
          </a:xfrm>
          <a:prstGeom prst="rect">
            <a:avLst/>
          </a:prstGeom>
          <a:solidFill>
            <a:schemeClr val="accent6">
              <a:lumMod val="40000"/>
              <a:lumOff val="60000"/>
            </a:schemeClr>
          </a:solidFill>
        </p:spPr>
        <p:txBody>
          <a:bodyPr wrap="none" rtlCol="0">
            <a:spAutoFit/>
          </a:bodyPr>
          <a:lstStyle/>
          <a:p>
            <a:r>
              <a:rPr lang="en-US" sz="3200" dirty="0"/>
              <a:t>A</a:t>
            </a:r>
            <a:r>
              <a:rPr lang="en-US" sz="3200" baseline="-25000" dirty="0"/>
              <a:t>s</a:t>
            </a:r>
            <a:endParaRPr lang="es-US" dirty="0"/>
          </a:p>
        </p:txBody>
      </p:sp>
      <p:sp>
        <p:nvSpPr>
          <p:cNvPr id="20" name="Flecha: a la derecha 19">
            <a:extLst>
              <a:ext uri="{FF2B5EF4-FFF2-40B4-BE49-F238E27FC236}">
                <a16:creationId xmlns:a16="http://schemas.microsoft.com/office/drawing/2014/main" id="{B95D7070-3913-49D1-8696-28FD951AAFA5}"/>
              </a:ext>
            </a:extLst>
          </p:cNvPr>
          <p:cNvSpPr/>
          <p:nvPr/>
        </p:nvSpPr>
        <p:spPr>
          <a:xfrm>
            <a:off x="8963025" y="387622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1" name="CuadroTexto 20">
            <a:extLst>
              <a:ext uri="{FF2B5EF4-FFF2-40B4-BE49-F238E27FC236}">
                <a16:creationId xmlns:a16="http://schemas.microsoft.com/office/drawing/2014/main" id="{3BC727C2-A35A-41AD-81D9-1AB75CCC7382}"/>
              </a:ext>
            </a:extLst>
          </p:cNvPr>
          <p:cNvSpPr txBox="1"/>
          <p:nvPr/>
        </p:nvSpPr>
        <p:spPr>
          <a:xfrm>
            <a:off x="7705725" y="742503"/>
            <a:ext cx="476412"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1.1</a:t>
            </a:r>
            <a:endParaRPr lang="es-US" b="1" dirty="0">
              <a:effectLst>
                <a:outerShdw blurRad="38100" dist="38100" dir="2700000" algn="tl">
                  <a:srgbClr val="000000">
                    <a:alpha val="43137"/>
                  </a:srgbClr>
                </a:outerShdw>
              </a:effectLst>
            </a:endParaRPr>
          </a:p>
        </p:txBody>
      </p:sp>
      <p:sp>
        <p:nvSpPr>
          <p:cNvPr id="22" name="CuadroTexto 21">
            <a:extLst>
              <a:ext uri="{FF2B5EF4-FFF2-40B4-BE49-F238E27FC236}">
                <a16:creationId xmlns:a16="http://schemas.microsoft.com/office/drawing/2014/main" id="{6B2D179D-250F-4DB7-BFEE-F451FBB4E7D9}"/>
              </a:ext>
            </a:extLst>
          </p:cNvPr>
          <p:cNvSpPr txBox="1"/>
          <p:nvPr/>
        </p:nvSpPr>
        <p:spPr>
          <a:xfrm>
            <a:off x="7696200" y="1580703"/>
            <a:ext cx="479618"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1.2</a:t>
            </a:r>
            <a:endParaRPr lang="es-US" b="1" dirty="0">
              <a:effectLst>
                <a:outerShdw blurRad="38100" dist="38100" dir="2700000" algn="tl">
                  <a:srgbClr val="000000">
                    <a:alpha val="43137"/>
                  </a:srgbClr>
                </a:outerShdw>
              </a:effectLst>
            </a:endParaRPr>
          </a:p>
        </p:txBody>
      </p:sp>
      <p:sp>
        <p:nvSpPr>
          <p:cNvPr id="23" name="CuadroTexto 22">
            <a:extLst>
              <a:ext uri="{FF2B5EF4-FFF2-40B4-BE49-F238E27FC236}">
                <a16:creationId xmlns:a16="http://schemas.microsoft.com/office/drawing/2014/main" id="{359698CB-D702-489B-9EF9-63CC9D4F1DB8}"/>
              </a:ext>
            </a:extLst>
          </p:cNvPr>
          <p:cNvSpPr txBox="1"/>
          <p:nvPr/>
        </p:nvSpPr>
        <p:spPr>
          <a:xfrm>
            <a:off x="7715250" y="2342703"/>
            <a:ext cx="479618"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1.3</a:t>
            </a:r>
            <a:endParaRPr lang="es-US" b="1" dirty="0">
              <a:effectLst>
                <a:outerShdw blurRad="38100" dist="38100" dir="2700000" algn="tl">
                  <a:srgbClr val="000000">
                    <a:alpha val="43137"/>
                  </a:srgbClr>
                </a:outerShdw>
              </a:effectLst>
            </a:endParaRPr>
          </a:p>
        </p:txBody>
      </p:sp>
      <p:sp>
        <p:nvSpPr>
          <p:cNvPr id="24" name="CuadroTexto 23">
            <a:extLst>
              <a:ext uri="{FF2B5EF4-FFF2-40B4-BE49-F238E27FC236}">
                <a16:creationId xmlns:a16="http://schemas.microsoft.com/office/drawing/2014/main" id="{48C305B3-95BD-4A8A-849D-4371E7757C73}"/>
              </a:ext>
            </a:extLst>
          </p:cNvPr>
          <p:cNvSpPr txBox="1"/>
          <p:nvPr/>
        </p:nvSpPr>
        <p:spPr>
          <a:xfrm>
            <a:off x="7753350" y="3152328"/>
            <a:ext cx="479618"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1.4</a:t>
            </a:r>
            <a:endParaRPr lang="es-US" b="1" dirty="0">
              <a:effectLst>
                <a:outerShdw blurRad="38100" dist="38100" dir="2700000" algn="tl">
                  <a:srgbClr val="000000">
                    <a:alpha val="43137"/>
                  </a:srgbClr>
                </a:outerShdw>
              </a:effectLst>
            </a:endParaRPr>
          </a:p>
        </p:txBody>
      </p:sp>
      <p:sp>
        <p:nvSpPr>
          <p:cNvPr id="25" name="CuadroTexto 24">
            <a:extLst>
              <a:ext uri="{FF2B5EF4-FFF2-40B4-BE49-F238E27FC236}">
                <a16:creationId xmlns:a16="http://schemas.microsoft.com/office/drawing/2014/main" id="{34FAF503-278A-4D89-8526-D5EB50B09764}"/>
              </a:ext>
            </a:extLst>
          </p:cNvPr>
          <p:cNvSpPr txBox="1"/>
          <p:nvPr/>
        </p:nvSpPr>
        <p:spPr>
          <a:xfrm>
            <a:off x="7781925" y="3933378"/>
            <a:ext cx="479618"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1.5</a:t>
            </a:r>
            <a:endParaRPr lang="es-US" b="1" dirty="0">
              <a:effectLst>
                <a:outerShdw blurRad="38100" dist="38100" dir="2700000" algn="tl">
                  <a:srgbClr val="000000">
                    <a:alpha val="43137"/>
                  </a:srgbClr>
                </a:outerShdw>
              </a:effectLst>
            </a:endParaRPr>
          </a:p>
        </p:txBody>
      </p:sp>
      <p:sp>
        <p:nvSpPr>
          <p:cNvPr id="26" name="CuadroTexto 25">
            <a:extLst>
              <a:ext uri="{FF2B5EF4-FFF2-40B4-BE49-F238E27FC236}">
                <a16:creationId xmlns:a16="http://schemas.microsoft.com/office/drawing/2014/main" id="{BCF9D17B-04A7-4B0F-80DB-7097FD36B114}"/>
              </a:ext>
            </a:extLst>
          </p:cNvPr>
          <p:cNvSpPr txBox="1"/>
          <p:nvPr/>
        </p:nvSpPr>
        <p:spPr>
          <a:xfrm>
            <a:off x="8277225" y="4717316"/>
            <a:ext cx="744114" cy="584775"/>
          </a:xfrm>
          <a:prstGeom prst="rect">
            <a:avLst/>
          </a:prstGeom>
          <a:solidFill>
            <a:schemeClr val="accent6">
              <a:lumMod val="40000"/>
              <a:lumOff val="60000"/>
            </a:schemeClr>
          </a:solidFill>
        </p:spPr>
        <p:txBody>
          <a:bodyPr wrap="none" rtlCol="0">
            <a:spAutoFit/>
          </a:bodyPr>
          <a:lstStyle/>
          <a:p>
            <a:r>
              <a:rPr lang="en-US" sz="3200" dirty="0" err="1"/>
              <a:t>C</a:t>
            </a:r>
            <a:r>
              <a:rPr lang="en-US" sz="3200" baseline="-25000" dirty="0" err="1"/>
              <a:t>wb</a:t>
            </a:r>
            <a:endParaRPr lang="es-US" dirty="0"/>
          </a:p>
        </p:txBody>
      </p:sp>
      <p:sp>
        <p:nvSpPr>
          <p:cNvPr id="27" name="CuadroTexto 26">
            <a:extLst>
              <a:ext uri="{FF2B5EF4-FFF2-40B4-BE49-F238E27FC236}">
                <a16:creationId xmlns:a16="http://schemas.microsoft.com/office/drawing/2014/main" id="{177D54C5-97B6-43F1-B05E-D94F7E04E443}"/>
              </a:ext>
            </a:extLst>
          </p:cNvPr>
          <p:cNvSpPr txBox="1"/>
          <p:nvPr/>
        </p:nvSpPr>
        <p:spPr>
          <a:xfrm>
            <a:off x="10048875" y="4688741"/>
            <a:ext cx="728213" cy="584775"/>
          </a:xfrm>
          <a:prstGeom prst="rect">
            <a:avLst/>
          </a:prstGeom>
          <a:solidFill>
            <a:schemeClr val="accent6">
              <a:lumMod val="40000"/>
              <a:lumOff val="60000"/>
            </a:schemeClr>
          </a:solidFill>
        </p:spPr>
        <p:txBody>
          <a:bodyPr wrap="none" rtlCol="0">
            <a:spAutoFit/>
          </a:bodyPr>
          <a:lstStyle/>
          <a:p>
            <a:r>
              <a:rPr lang="en-US" sz="3200" dirty="0" err="1"/>
              <a:t>C</a:t>
            </a:r>
            <a:r>
              <a:rPr lang="en-US" sz="3200" baseline="-25000" dirty="0" err="1"/>
              <a:t>wa</a:t>
            </a:r>
            <a:endParaRPr lang="es-US" dirty="0"/>
          </a:p>
        </p:txBody>
      </p:sp>
      <p:sp>
        <p:nvSpPr>
          <p:cNvPr id="28" name="Flecha: a la derecha 27">
            <a:extLst>
              <a:ext uri="{FF2B5EF4-FFF2-40B4-BE49-F238E27FC236}">
                <a16:creationId xmlns:a16="http://schemas.microsoft.com/office/drawing/2014/main" id="{8CEB4B92-653C-49A7-B41C-35400702FC8B}"/>
              </a:ext>
            </a:extLst>
          </p:cNvPr>
          <p:cNvSpPr/>
          <p:nvPr/>
        </p:nvSpPr>
        <p:spPr>
          <a:xfrm>
            <a:off x="9058275" y="473347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29" name="CuadroTexto 28">
            <a:extLst>
              <a:ext uri="{FF2B5EF4-FFF2-40B4-BE49-F238E27FC236}">
                <a16:creationId xmlns:a16="http://schemas.microsoft.com/office/drawing/2014/main" id="{5840AD84-5798-4C8D-B04F-3F3981D4D4A6}"/>
              </a:ext>
            </a:extLst>
          </p:cNvPr>
          <p:cNvSpPr txBox="1"/>
          <p:nvPr/>
        </p:nvSpPr>
        <p:spPr>
          <a:xfrm>
            <a:off x="8296275" y="5517416"/>
            <a:ext cx="740908" cy="584775"/>
          </a:xfrm>
          <a:prstGeom prst="rect">
            <a:avLst/>
          </a:prstGeom>
          <a:solidFill>
            <a:schemeClr val="accent6">
              <a:lumMod val="40000"/>
              <a:lumOff val="60000"/>
            </a:schemeClr>
          </a:solidFill>
        </p:spPr>
        <p:txBody>
          <a:bodyPr wrap="none" rtlCol="0">
            <a:spAutoFit/>
          </a:bodyPr>
          <a:lstStyle/>
          <a:p>
            <a:r>
              <a:rPr lang="en-US" sz="3200" dirty="0" err="1"/>
              <a:t>BS</a:t>
            </a:r>
            <a:r>
              <a:rPr lang="en-US" sz="3200" baseline="-25000" dirty="0" err="1"/>
              <a:t>h</a:t>
            </a:r>
            <a:endParaRPr lang="es-US" dirty="0"/>
          </a:p>
        </p:txBody>
      </p:sp>
      <p:sp>
        <p:nvSpPr>
          <p:cNvPr id="30" name="CuadroTexto 29">
            <a:extLst>
              <a:ext uri="{FF2B5EF4-FFF2-40B4-BE49-F238E27FC236}">
                <a16:creationId xmlns:a16="http://schemas.microsoft.com/office/drawing/2014/main" id="{3EF11DE0-AACE-494E-935C-689C00216E17}"/>
              </a:ext>
            </a:extLst>
          </p:cNvPr>
          <p:cNvSpPr txBox="1"/>
          <p:nvPr/>
        </p:nvSpPr>
        <p:spPr>
          <a:xfrm>
            <a:off x="10001250" y="5479316"/>
            <a:ext cx="721672" cy="584775"/>
          </a:xfrm>
          <a:prstGeom prst="rect">
            <a:avLst/>
          </a:prstGeom>
          <a:solidFill>
            <a:schemeClr val="accent6">
              <a:lumMod val="40000"/>
              <a:lumOff val="60000"/>
            </a:schemeClr>
          </a:solidFill>
        </p:spPr>
        <p:txBody>
          <a:bodyPr wrap="none" rtlCol="0">
            <a:spAutoFit/>
          </a:bodyPr>
          <a:lstStyle/>
          <a:p>
            <a:r>
              <a:rPr lang="en-US" sz="3200" dirty="0" err="1"/>
              <a:t>BS</a:t>
            </a:r>
            <a:r>
              <a:rPr lang="en-US" sz="3200" baseline="-25000" dirty="0" err="1"/>
              <a:t>k</a:t>
            </a:r>
            <a:endParaRPr lang="es-US" dirty="0"/>
          </a:p>
        </p:txBody>
      </p:sp>
      <p:sp>
        <p:nvSpPr>
          <p:cNvPr id="31" name="Flecha: a la derecha 30">
            <a:extLst>
              <a:ext uri="{FF2B5EF4-FFF2-40B4-BE49-F238E27FC236}">
                <a16:creationId xmlns:a16="http://schemas.microsoft.com/office/drawing/2014/main" id="{98D6503A-CFA8-4F7B-B948-027468388435}"/>
              </a:ext>
            </a:extLst>
          </p:cNvPr>
          <p:cNvSpPr/>
          <p:nvPr/>
        </p:nvSpPr>
        <p:spPr>
          <a:xfrm>
            <a:off x="9077325" y="551452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32" name="CuadroTexto 31">
            <a:extLst>
              <a:ext uri="{FF2B5EF4-FFF2-40B4-BE49-F238E27FC236}">
                <a16:creationId xmlns:a16="http://schemas.microsoft.com/office/drawing/2014/main" id="{85ADBDE3-99EE-4DF2-81E5-9B043B7C8B80}"/>
              </a:ext>
            </a:extLst>
          </p:cNvPr>
          <p:cNvSpPr txBox="1"/>
          <p:nvPr/>
        </p:nvSpPr>
        <p:spPr>
          <a:xfrm>
            <a:off x="7810500" y="4857303"/>
            <a:ext cx="479618"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2.1</a:t>
            </a:r>
            <a:endParaRPr lang="es-US" b="1" dirty="0">
              <a:effectLst>
                <a:outerShdw blurRad="38100" dist="38100" dir="2700000" algn="tl">
                  <a:srgbClr val="000000">
                    <a:alpha val="43137"/>
                  </a:srgbClr>
                </a:outerShdw>
              </a:effectLst>
            </a:endParaRPr>
          </a:p>
        </p:txBody>
      </p:sp>
      <p:sp>
        <p:nvSpPr>
          <p:cNvPr id="33" name="CuadroTexto 32">
            <a:extLst>
              <a:ext uri="{FF2B5EF4-FFF2-40B4-BE49-F238E27FC236}">
                <a16:creationId xmlns:a16="http://schemas.microsoft.com/office/drawing/2014/main" id="{3839A5D4-F11C-4FE7-B3FA-FA3C7B6B8962}"/>
              </a:ext>
            </a:extLst>
          </p:cNvPr>
          <p:cNvSpPr txBox="1"/>
          <p:nvPr/>
        </p:nvSpPr>
        <p:spPr>
          <a:xfrm>
            <a:off x="7820025" y="5619303"/>
            <a:ext cx="479618"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2.2</a:t>
            </a:r>
            <a:endParaRPr lang="es-US" b="1" dirty="0">
              <a:effectLst>
                <a:outerShdw blurRad="38100" dist="38100" dir="2700000" algn="tl">
                  <a:srgbClr val="000000">
                    <a:alpha val="43137"/>
                  </a:srgbClr>
                </a:outerShdw>
              </a:effectLst>
            </a:endParaRPr>
          </a:p>
        </p:txBody>
      </p:sp>
      <p:sp>
        <p:nvSpPr>
          <p:cNvPr id="4" name="Flecha: a la derecha 3">
            <a:extLst>
              <a:ext uri="{FF2B5EF4-FFF2-40B4-BE49-F238E27FC236}">
                <a16:creationId xmlns:a16="http://schemas.microsoft.com/office/drawing/2014/main" id="{AB9FA4A1-DE02-4078-A029-87A1CB00706E}"/>
              </a:ext>
            </a:extLst>
          </p:cNvPr>
          <p:cNvSpPr/>
          <p:nvPr/>
        </p:nvSpPr>
        <p:spPr>
          <a:xfrm rot="20921524">
            <a:off x="3883049" y="972141"/>
            <a:ext cx="4283370" cy="573265"/>
          </a:xfrm>
          <a:prstGeom prst="rightArrow">
            <a:avLst/>
          </a:prstGeom>
          <a:solidFill>
            <a:schemeClr val="accent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Elipse 4">
            <a:extLst>
              <a:ext uri="{FF2B5EF4-FFF2-40B4-BE49-F238E27FC236}">
                <a16:creationId xmlns:a16="http://schemas.microsoft.com/office/drawing/2014/main" id="{7A5605C1-4994-41D1-B212-D3FD46FABDEB}"/>
              </a:ext>
            </a:extLst>
          </p:cNvPr>
          <p:cNvSpPr/>
          <p:nvPr/>
        </p:nvSpPr>
        <p:spPr>
          <a:xfrm>
            <a:off x="462987" y="2216431"/>
            <a:ext cx="7025332" cy="140926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echa: a la derecha 33">
            <a:extLst>
              <a:ext uri="{FF2B5EF4-FFF2-40B4-BE49-F238E27FC236}">
                <a16:creationId xmlns:a16="http://schemas.microsoft.com/office/drawing/2014/main" id="{3A3D120B-6334-49F9-9EE0-438969BC69E8}"/>
              </a:ext>
            </a:extLst>
          </p:cNvPr>
          <p:cNvSpPr/>
          <p:nvPr/>
        </p:nvSpPr>
        <p:spPr>
          <a:xfrm>
            <a:off x="6285053" y="2639028"/>
            <a:ext cx="45719" cy="730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echa: a la derecha 34">
            <a:extLst>
              <a:ext uri="{FF2B5EF4-FFF2-40B4-BE49-F238E27FC236}">
                <a16:creationId xmlns:a16="http://schemas.microsoft.com/office/drawing/2014/main" id="{1E49907D-900F-4BE5-905F-C8B9D495CFA1}"/>
              </a:ext>
            </a:extLst>
          </p:cNvPr>
          <p:cNvSpPr/>
          <p:nvPr/>
        </p:nvSpPr>
        <p:spPr>
          <a:xfrm rot="882035">
            <a:off x="6773876" y="2620550"/>
            <a:ext cx="1500867" cy="484632"/>
          </a:xfrm>
          <a:prstGeom prst="rightArrow">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echa: a la derecha 35">
            <a:extLst>
              <a:ext uri="{FF2B5EF4-FFF2-40B4-BE49-F238E27FC236}">
                <a16:creationId xmlns:a16="http://schemas.microsoft.com/office/drawing/2014/main" id="{55A73789-C05A-44AF-8145-C598A29BD785}"/>
              </a:ext>
            </a:extLst>
          </p:cNvPr>
          <p:cNvSpPr/>
          <p:nvPr/>
        </p:nvSpPr>
        <p:spPr>
          <a:xfrm rot="2691623">
            <a:off x="6922778" y="3456993"/>
            <a:ext cx="1233025" cy="484632"/>
          </a:xfrm>
          <a:prstGeom prst="rightArrow">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61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mapa, texto&#10;&#10;Descripción generada automáticamente">
            <a:extLst>
              <a:ext uri="{FF2B5EF4-FFF2-40B4-BE49-F238E27FC236}">
                <a16:creationId xmlns:a16="http://schemas.microsoft.com/office/drawing/2014/main" id="{E1B288BA-2B68-4B17-93BA-4316D31B8B0C}"/>
              </a:ext>
            </a:extLst>
          </p:cNvPr>
          <p:cNvPicPr>
            <a:picLocks noChangeAspect="1"/>
          </p:cNvPicPr>
          <p:nvPr/>
        </p:nvPicPr>
        <p:blipFill rotWithShape="1">
          <a:blip r:embed="rId3">
            <a:extLst>
              <a:ext uri="{28A0092B-C50C-407E-A947-70E740481C1C}">
                <a14:useLocalDpi xmlns:a14="http://schemas.microsoft.com/office/drawing/2010/main" val="0"/>
              </a:ext>
            </a:extLst>
          </a:blip>
          <a:srcRect l="8839" r="6019" b="7367"/>
          <a:stretch/>
        </p:blipFill>
        <p:spPr>
          <a:xfrm>
            <a:off x="4205287" y="3571360"/>
            <a:ext cx="5400675" cy="2775771"/>
          </a:xfrm>
          <a:prstGeom prst="rect">
            <a:avLst/>
          </a:prstGeom>
          <a:ln>
            <a:noFill/>
          </a:ln>
          <a:effectLst>
            <a:outerShdw blurRad="292100" dist="139700" dir="2700000" algn="tl" rotWithShape="0">
              <a:srgbClr val="333333">
                <a:alpha val="65000"/>
              </a:srgbClr>
            </a:outerShdw>
          </a:effectLst>
        </p:spPr>
      </p:pic>
      <p:pic>
        <p:nvPicPr>
          <p:cNvPr id="6" name="Imagen 5" descr="Imagen que contiene mapa, texto&#10;&#10;Descripción generada con confianza alta">
            <a:extLst>
              <a:ext uri="{FF2B5EF4-FFF2-40B4-BE49-F238E27FC236}">
                <a16:creationId xmlns:a16="http://schemas.microsoft.com/office/drawing/2014/main" id="{CCCA8B76-F936-48C8-8257-BB30FAF8FF0F}"/>
              </a:ext>
            </a:extLst>
          </p:cNvPr>
          <p:cNvPicPr>
            <a:picLocks noChangeAspect="1"/>
          </p:cNvPicPr>
          <p:nvPr/>
        </p:nvPicPr>
        <p:blipFill rotWithShape="1">
          <a:blip r:embed="rId4">
            <a:extLst>
              <a:ext uri="{28A0092B-C50C-407E-A947-70E740481C1C}">
                <a14:useLocalDpi xmlns:a14="http://schemas.microsoft.com/office/drawing/2010/main" val="0"/>
              </a:ext>
            </a:extLst>
          </a:blip>
          <a:srcRect l="10515" t="7509" r="12784" b="14272"/>
          <a:stretch/>
        </p:blipFill>
        <p:spPr>
          <a:xfrm>
            <a:off x="177165" y="570866"/>
            <a:ext cx="5575641" cy="2663070"/>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7F81AF91-FC78-4EE8-8FE6-7464CAD9D3EA}"/>
              </a:ext>
            </a:extLst>
          </p:cNvPr>
          <p:cNvPicPr>
            <a:picLocks noChangeAspect="1"/>
          </p:cNvPicPr>
          <p:nvPr/>
        </p:nvPicPr>
        <p:blipFill>
          <a:blip r:embed="rId5"/>
          <a:stretch>
            <a:fillRect/>
          </a:stretch>
        </p:blipFill>
        <p:spPr>
          <a:xfrm>
            <a:off x="6423956" y="631826"/>
            <a:ext cx="5347691" cy="2578925"/>
          </a:xfrm>
          <a:prstGeom prst="rect">
            <a:avLst/>
          </a:prstGeom>
          <a:ln>
            <a:noFill/>
          </a:ln>
          <a:effectLst>
            <a:outerShdw blurRad="292100" dist="139700" dir="2700000" algn="tl" rotWithShape="0">
              <a:srgbClr val="333333">
                <a:alpha val="65000"/>
              </a:srgbClr>
            </a:outerShdw>
          </a:effectLst>
        </p:spPr>
      </p:pic>
      <p:cxnSp>
        <p:nvCxnSpPr>
          <p:cNvPr id="9" name="Conector recto 8">
            <a:extLst>
              <a:ext uri="{FF2B5EF4-FFF2-40B4-BE49-F238E27FC236}">
                <a16:creationId xmlns:a16="http://schemas.microsoft.com/office/drawing/2014/main" id="{D3BE685D-ED44-4E6A-ADB8-F9455CDC8A55}"/>
              </a:ext>
            </a:extLst>
          </p:cNvPr>
          <p:cNvCxnSpPr>
            <a:cxnSpLocks/>
          </p:cNvCxnSpPr>
          <p:nvPr/>
        </p:nvCxnSpPr>
        <p:spPr>
          <a:xfrm>
            <a:off x="5848049" y="1921288"/>
            <a:ext cx="489882" cy="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Flecha: doblada 9">
            <a:extLst>
              <a:ext uri="{FF2B5EF4-FFF2-40B4-BE49-F238E27FC236}">
                <a16:creationId xmlns:a16="http://schemas.microsoft.com/office/drawing/2014/main" id="{687C3A77-FE1F-4B43-ADDF-3FF8FA80EFB9}"/>
              </a:ext>
            </a:extLst>
          </p:cNvPr>
          <p:cNvSpPr/>
          <p:nvPr/>
        </p:nvSpPr>
        <p:spPr>
          <a:xfrm rot="10800000">
            <a:off x="9763125" y="3429000"/>
            <a:ext cx="1080516" cy="1687830"/>
          </a:xfrm>
          <a:prstGeom prst="bentArrow">
            <a:avLst>
              <a:gd name="adj1" fmla="val 25000"/>
              <a:gd name="adj2" fmla="val 26756"/>
              <a:gd name="adj3" fmla="val 41386"/>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solidFill>
                <a:schemeClr val="tx1"/>
              </a:solidFill>
            </a:endParaRPr>
          </a:p>
        </p:txBody>
      </p:sp>
      <p:pic>
        <p:nvPicPr>
          <p:cNvPr id="11" name="Imagen 10">
            <a:extLst>
              <a:ext uri="{FF2B5EF4-FFF2-40B4-BE49-F238E27FC236}">
                <a16:creationId xmlns:a16="http://schemas.microsoft.com/office/drawing/2014/main" id="{5196B979-C2F7-4C68-8D7B-4DACDFA9252E}"/>
              </a:ext>
            </a:extLst>
          </p:cNvPr>
          <p:cNvPicPr>
            <a:picLocks noChangeAspect="1"/>
          </p:cNvPicPr>
          <p:nvPr/>
        </p:nvPicPr>
        <p:blipFill>
          <a:blip r:embed="rId6"/>
          <a:stretch>
            <a:fillRect/>
          </a:stretch>
        </p:blipFill>
        <p:spPr>
          <a:xfrm>
            <a:off x="219075" y="3391981"/>
            <a:ext cx="4079179" cy="1304000"/>
          </a:xfrm>
          <a:prstGeom prst="rect">
            <a:avLst/>
          </a:prstGeom>
        </p:spPr>
      </p:pic>
      <p:sp>
        <p:nvSpPr>
          <p:cNvPr id="14" name="CuadroTexto 13">
            <a:extLst>
              <a:ext uri="{FF2B5EF4-FFF2-40B4-BE49-F238E27FC236}">
                <a16:creationId xmlns:a16="http://schemas.microsoft.com/office/drawing/2014/main" id="{070AEC52-DC02-463A-BE3A-83177FD70A5F}"/>
              </a:ext>
            </a:extLst>
          </p:cNvPr>
          <p:cNvSpPr txBox="1"/>
          <p:nvPr/>
        </p:nvSpPr>
        <p:spPr>
          <a:xfrm>
            <a:off x="1724025" y="190500"/>
            <a:ext cx="2544286" cy="369332"/>
          </a:xfrm>
          <a:prstGeom prst="rect">
            <a:avLst/>
          </a:prstGeom>
          <a:noFill/>
        </p:spPr>
        <p:txBody>
          <a:bodyPr wrap="none" rtlCol="0">
            <a:spAutoFit/>
          </a:bodyPr>
          <a:lstStyle/>
          <a:p>
            <a:r>
              <a:rPr lang="en-US" dirty="0"/>
              <a:t>LARGO PLAZO (NORMAL)</a:t>
            </a:r>
            <a:endParaRPr lang="es-US" dirty="0"/>
          </a:p>
        </p:txBody>
      </p:sp>
      <p:sp>
        <p:nvSpPr>
          <p:cNvPr id="16" name="CuadroTexto 15">
            <a:extLst>
              <a:ext uri="{FF2B5EF4-FFF2-40B4-BE49-F238E27FC236}">
                <a16:creationId xmlns:a16="http://schemas.microsoft.com/office/drawing/2014/main" id="{6B49B14B-8E72-404C-8B13-2C996D466AEE}"/>
              </a:ext>
            </a:extLst>
          </p:cNvPr>
          <p:cNvSpPr txBox="1"/>
          <p:nvPr/>
        </p:nvSpPr>
        <p:spPr>
          <a:xfrm>
            <a:off x="7734300" y="238125"/>
            <a:ext cx="1591398" cy="369332"/>
          </a:xfrm>
          <a:prstGeom prst="rect">
            <a:avLst/>
          </a:prstGeom>
          <a:noFill/>
        </p:spPr>
        <p:txBody>
          <a:bodyPr wrap="none" rtlCol="0">
            <a:spAutoFit/>
          </a:bodyPr>
          <a:lstStyle/>
          <a:p>
            <a:r>
              <a:rPr lang="en-US" dirty="0"/>
              <a:t>AÑOS EL NIÑO</a:t>
            </a:r>
            <a:endParaRPr lang="es-US" dirty="0"/>
          </a:p>
        </p:txBody>
      </p:sp>
    </p:spTree>
    <p:extLst>
      <p:ext uri="{BB962C8B-B14F-4D97-AF65-F5344CB8AC3E}">
        <p14:creationId xmlns:p14="http://schemas.microsoft.com/office/powerpoint/2010/main" val="424082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61204B6-13DF-4C8C-867A-44B90E2F2827}"/>
              </a:ext>
            </a:extLst>
          </p:cNvPr>
          <p:cNvSpPr txBox="1"/>
          <p:nvPr/>
        </p:nvSpPr>
        <p:spPr>
          <a:xfrm>
            <a:off x="105911" y="117475"/>
            <a:ext cx="11910312" cy="646331"/>
          </a:xfrm>
          <a:prstGeom prst="rect">
            <a:avLst/>
          </a:prstGeom>
          <a:noFill/>
        </p:spPr>
        <p:txBody>
          <a:bodyPr wrap="none" rtlCol="0">
            <a:spAutoFit/>
          </a:bodyPr>
          <a:lstStyle/>
          <a:p>
            <a:r>
              <a:rPr lang="es-ES" sz="3600" b="1" dirty="0"/>
              <a:t>¿Por qué no deberíamos confiar solo en imágenes promedio?</a:t>
            </a:r>
            <a:endParaRPr lang="es-US" sz="3600" b="1" dirty="0"/>
          </a:p>
        </p:txBody>
      </p:sp>
      <p:sp>
        <p:nvSpPr>
          <p:cNvPr id="4" name="CuadroTexto 3">
            <a:extLst>
              <a:ext uri="{FF2B5EF4-FFF2-40B4-BE49-F238E27FC236}">
                <a16:creationId xmlns:a16="http://schemas.microsoft.com/office/drawing/2014/main" id="{D89E6C27-D496-4135-8063-3FEDECE7621E}"/>
              </a:ext>
            </a:extLst>
          </p:cNvPr>
          <p:cNvSpPr txBox="1"/>
          <p:nvPr/>
        </p:nvSpPr>
        <p:spPr>
          <a:xfrm>
            <a:off x="146047" y="860364"/>
            <a:ext cx="11801475" cy="707886"/>
          </a:xfrm>
          <a:prstGeom prst="rect">
            <a:avLst/>
          </a:prstGeom>
          <a:noFill/>
        </p:spPr>
        <p:txBody>
          <a:bodyPr wrap="square" rtlCol="0">
            <a:spAutoFit/>
          </a:bodyPr>
          <a:lstStyle/>
          <a:p>
            <a:r>
              <a:rPr lang="es-ES" sz="2000" dirty="0"/>
              <a:t>Las interacciones de la </a:t>
            </a:r>
            <a:r>
              <a:rPr lang="es-ES" sz="2000" dirty="0" err="1"/>
              <a:t>teleconexión</a:t>
            </a:r>
            <a:r>
              <a:rPr lang="es-ES" sz="2000" dirty="0"/>
              <a:t> de El Niño con otros patrones de circulación regional crean una gran variabilidad de los impactos sobre ciertas áreas.</a:t>
            </a:r>
            <a:endParaRPr lang="es-US" sz="2000" dirty="0"/>
          </a:p>
        </p:txBody>
      </p:sp>
      <p:sp>
        <p:nvSpPr>
          <p:cNvPr id="6" name="CuadroTexto 5">
            <a:extLst>
              <a:ext uri="{FF2B5EF4-FFF2-40B4-BE49-F238E27FC236}">
                <a16:creationId xmlns:a16="http://schemas.microsoft.com/office/drawing/2014/main" id="{7AF98046-01EA-4E0D-85C1-4ADBC6A43BA4}"/>
              </a:ext>
            </a:extLst>
          </p:cNvPr>
          <p:cNvSpPr txBox="1"/>
          <p:nvPr/>
        </p:nvSpPr>
        <p:spPr>
          <a:xfrm>
            <a:off x="377828" y="5643693"/>
            <a:ext cx="11023598" cy="1015663"/>
          </a:xfrm>
          <a:prstGeom prst="rect">
            <a:avLst/>
          </a:prstGeom>
          <a:noFill/>
        </p:spPr>
        <p:txBody>
          <a:bodyPr wrap="square" rtlCol="0">
            <a:spAutoFit/>
          </a:bodyPr>
          <a:lstStyle/>
          <a:p>
            <a:r>
              <a:rPr lang="es-ES" sz="2000" b="1" dirty="0"/>
              <a:t>Por lo tanto, es importante visualizar nuestra incertidumbre en términos de impacto. ¿Dónde los impactos son más esperados?</a:t>
            </a:r>
          </a:p>
          <a:p>
            <a:r>
              <a:rPr lang="es-ES" sz="2000" b="1" dirty="0"/>
              <a:t>Para hacer esto, debemos calcular los mapas de frecuencia.</a:t>
            </a:r>
            <a:endParaRPr lang="es-US" sz="2000" b="1" dirty="0"/>
          </a:p>
        </p:txBody>
      </p:sp>
      <p:pic>
        <p:nvPicPr>
          <p:cNvPr id="8" name="Imagen 7">
            <a:extLst>
              <a:ext uri="{FF2B5EF4-FFF2-40B4-BE49-F238E27FC236}">
                <a16:creationId xmlns:a16="http://schemas.microsoft.com/office/drawing/2014/main" id="{ECE58957-E404-442A-9E70-34837849E6CB}"/>
              </a:ext>
            </a:extLst>
          </p:cNvPr>
          <p:cNvPicPr>
            <a:picLocks noChangeAspect="1"/>
          </p:cNvPicPr>
          <p:nvPr/>
        </p:nvPicPr>
        <p:blipFill rotWithShape="1">
          <a:blip r:embed="rId3">
            <a:extLst>
              <a:ext uri="{28A0092B-C50C-407E-A947-70E740481C1C}">
                <a14:useLocalDpi xmlns:a14="http://schemas.microsoft.com/office/drawing/2010/main" val="0"/>
              </a:ext>
            </a:extLst>
          </a:blip>
          <a:srcRect l="9896" r="5820" b="5598"/>
          <a:stretch/>
        </p:blipFill>
        <p:spPr>
          <a:xfrm>
            <a:off x="146047" y="1784794"/>
            <a:ext cx="5585938" cy="2968625"/>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EDF3CF03-F919-4D2B-B35F-2C9F17861506}"/>
              </a:ext>
            </a:extLst>
          </p:cNvPr>
          <p:cNvPicPr>
            <a:picLocks noChangeAspect="1"/>
          </p:cNvPicPr>
          <p:nvPr/>
        </p:nvPicPr>
        <p:blipFill rotWithShape="1">
          <a:blip r:embed="rId4">
            <a:extLst>
              <a:ext uri="{28A0092B-C50C-407E-A947-70E740481C1C}">
                <a14:useLocalDpi xmlns:a14="http://schemas.microsoft.com/office/drawing/2010/main" val="0"/>
              </a:ext>
            </a:extLst>
          </a:blip>
          <a:srcRect l="9488" r="5821" b="8727"/>
          <a:stretch/>
        </p:blipFill>
        <p:spPr>
          <a:xfrm>
            <a:off x="6095999" y="1768851"/>
            <a:ext cx="5805451" cy="2968626"/>
          </a:xfrm>
          <a:prstGeom prst="rect">
            <a:avLst/>
          </a:prstGeom>
          <a:ln>
            <a:noFill/>
          </a:ln>
          <a:effectLst>
            <a:outerShdw blurRad="292100" dist="139700" dir="2700000" algn="tl" rotWithShape="0">
              <a:srgbClr val="333333">
                <a:alpha val="65000"/>
              </a:srgbClr>
            </a:outerShdw>
          </a:effectLst>
        </p:spPr>
      </p:pic>
      <p:sp>
        <p:nvSpPr>
          <p:cNvPr id="3" name="CuadroTexto 2">
            <a:extLst>
              <a:ext uri="{FF2B5EF4-FFF2-40B4-BE49-F238E27FC236}">
                <a16:creationId xmlns:a16="http://schemas.microsoft.com/office/drawing/2014/main" id="{530D4E9B-6BBC-4569-B514-AE7ED99724E4}"/>
              </a:ext>
            </a:extLst>
          </p:cNvPr>
          <p:cNvSpPr txBox="1"/>
          <p:nvPr/>
        </p:nvSpPr>
        <p:spPr>
          <a:xfrm>
            <a:off x="2255520" y="4947920"/>
            <a:ext cx="957313" cy="369332"/>
          </a:xfrm>
          <a:prstGeom prst="rect">
            <a:avLst/>
          </a:prstGeom>
          <a:noFill/>
        </p:spPr>
        <p:txBody>
          <a:bodyPr wrap="none" rtlCol="0">
            <a:spAutoFit/>
          </a:bodyPr>
          <a:lstStyle/>
          <a:p>
            <a:r>
              <a:rPr lang="en-US" b="1" dirty="0"/>
              <a:t>1982-83</a:t>
            </a:r>
            <a:endParaRPr lang="es-US" b="1" dirty="0"/>
          </a:p>
        </p:txBody>
      </p:sp>
      <p:sp>
        <p:nvSpPr>
          <p:cNvPr id="9" name="CuadroTexto 8">
            <a:extLst>
              <a:ext uri="{FF2B5EF4-FFF2-40B4-BE49-F238E27FC236}">
                <a16:creationId xmlns:a16="http://schemas.microsoft.com/office/drawing/2014/main" id="{87FC0A39-DBD6-4DA0-AA0E-CA002DAF931A}"/>
              </a:ext>
            </a:extLst>
          </p:cNvPr>
          <p:cNvSpPr txBox="1"/>
          <p:nvPr/>
        </p:nvSpPr>
        <p:spPr>
          <a:xfrm>
            <a:off x="8636000" y="4907280"/>
            <a:ext cx="957313" cy="369332"/>
          </a:xfrm>
          <a:prstGeom prst="rect">
            <a:avLst/>
          </a:prstGeom>
          <a:noFill/>
        </p:spPr>
        <p:txBody>
          <a:bodyPr wrap="none" rtlCol="0">
            <a:spAutoFit/>
          </a:bodyPr>
          <a:lstStyle/>
          <a:p>
            <a:r>
              <a:rPr lang="en-US" b="1" dirty="0"/>
              <a:t>1987-88</a:t>
            </a:r>
            <a:endParaRPr lang="es-US" b="1" dirty="0"/>
          </a:p>
        </p:txBody>
      </p:sp>
    </p:spTree>
    <p:extLst>
      <p:ext uri="{BB962C8B-B14F-4D97-AF65-F5344CB8AC3E}">
        <p14:creationId xmlns:p14="http://schemas.microsoft.com/office/powerpoint/2010/main" val="2480826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41875" y="1165986"/>
            <a:ext cx="3022263" cy="939800"/>
          </a:xfrm>
          <a:prstGeom prst="rect">
            <a:avLst/>
          </a:prstGeom>
          <a:solidFill>
            <a:schemeClr val="accent2">
              <a:lumMod val="60000"/>
              <a:lumOff val="4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1.0. D</a:t>
            </a:r>
            <a:r>
              <a:rPr lang="es-ES" b="1" dirty="0" err="1">
                <a:solidFill>
                  <a:schemeClr val="tx1"/>
                </a:solidFill>
                <a:latin typeface="Times New Roman" panose="02020603050405020304" pitchFamily="18" charset="0"/>
                <a:cs typeface="Times New Roman" panose="02020603050405020304" pitchFamily="18" charset="0"/>
              </a:rPr>
              <a:t>atos</a:t>
            </a:r>
            <a:r>
              <a:rPr lang="es-ES" b="1" dirty="0">
                <a:solidFill>
                  <a:schemeClr val="tx1"/>
                </a:solidFill>
                <a:latin typeface="Times New Roman" panose="02020603050405020304" pitchFamily="18" charset="0"/>
                <a:cs typeface="Times New Roman" panose="02020603050405020304" pitchFamily="18" charset="0"/>
              </a:rPr>
              <a:t> de años individuales de El Niño</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261319" y="5737926"/>
            <a:ext cx="2640180" cy="929822"/>
          </a:xfrm>
          <a:prstGeom prst="rect">
            <a:avLst/>
          </a:prstGeom>
          <a:solidFill>
            <a:schemeClr val="accent2">
              <a:lumMod val="60000"/>
              <a:lumOff val="4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3.0. </a:t>
            </a:r>
            <a:r>
              <a:rPr lang="es-ES" b="1" dirty="0">
                <a:solidFill>
                  <a:schemeClr val="tx1"/>
                </a:solidFill>
                <a:latin typeface="Times New Roman" panose="02020603050405020304" pitchFamily="18" charset="0"/>
                <a:cs typeface="Times New Roman" panose="02020603050405020304" pitchFamily="18" charset="0"/>
              </a:rPr>
              <a:t>Cálculo de frecuencias y mapas de riesgo</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6" name="Bent Arrow 25"/>
          <p:cNvSpPr/>
          <p:nvPr/>
        </p:nvSpPr>
        <p:spPr>
          <a:xfrm rot="10800000" flipH="1">
            <a:off x="4312618" y="5628877"/>
            <a:ext cx="855854" cy="774700"/>
          </a:xfrm>
          <a:prstGeom prst="bentArrow">
            <a:avLst>
              <a:gd name="adj1" fmla="val 25000"/>
              <a:gd name="adj2" fmla="val 25000"/>
              <a:gd name="adj3" fmla="val 25000"/>
              <a:gd name="adj4"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Times New Roman" panose="02020603050405020304" pitchFamily="18" charset="0"/>
              <a:cs typeface="Times New Roman" panose="02020603050405020304" pitchFamily="18" charset="0"/>
            </a:endParaRPr>
          </a:p>
        </p:txBody>
      </p:sp>
      <p:sp>
        <p:nvSpPr>
          <p:cNvPr id="30" name="Down Arrow 29"/>
          <p:cNvSpPr/>
          <p:nvPr/>
        </p:nvSpPr>
        <p:spPr>
          <a:xfrm>
            <a:off x="2663477" y="2105786"/>
            <a:ext cx="484632" cy="443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Times New Roman" panose="02020603050405020304" pitchFamily="18" charset="0"/>
              <a:cs typeface="Times New Roman" panose="02020603050405020304" pitchFamily="18" charset="0"/>
            </a:endParaRPr>
          </a:p>
        </p:txBody>
      </p:sp>
      <p:sp>
        <p:nvSpPr>
          <p:cNvPr id="33" name="Down Arrow 32"/>
          <p:cNvSpPr/>
          <p:nvPr/>
        </p:nvSpPr>
        <p:spPr>
          <a:xfrm>
            <a:off x="2627438" y="3341928"/>
            <a:ext cx="484632" cy="6022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Times New Roman" panose="02020603050405020304" pitchFamily="18" charset="0"/>
              <a:cs typeface="Times New Roman" panose="02020603050405020304" pitchFamily="18" charset="0"/>
            </a:endParaRPr>
          </a:p>
        </p:txBody>
      </p:sp>
      <p:sp>
        <p:nvSpPr>
          <p:cNvPr id="18" name="CuadroTexto 17">
            <a:extLst>
              <a:ext uri="{FF2B5EF4-FFF2-40B4-BE49-F238E27FC236}">
                <a16:creationId xmlns:a16="http://schemas.microsoft.com/office/drawing/2014/main" id="{D541DC1E-1109-4799-8A93-34DEDE4D551A}"/>
              </a:ext>
            </a:extLst>
          </p:cNvPr>
          <p:cNvSpPr txBox="1"/>
          <p:nvPr/>
        </p:nvSpPr>
        <p:spPr>
          <a:xfrm>
            <a:off x="649301" y="369470"/>
            <a:ext cx="6601338" cy="461665"/>
          </a:xfrm>
          <a:prstGeom prst="rect">
            <a:avLst/>
          </a:prstGeom>
          <a:noFill/>
        </p:spPr>
        <p:txBody>
          <a:bodyPr wrap="square" rtlCol="0">
            <a:spAutoFit/>
          </a:bodyPr>
          <a:lstStyle/>
          <a:p>
            <a:r>
              <a:rPr lang="en-US" sz="2400" b="1" dirty="0" err="1"/>
              <a:t>Cálculo</a:t>
            </a:r>
            <a:r>
              <a:rPr lang="en-US" sz="2400" b="1" dirty="0"/>
              <a:t> de </a:t>
            </a:r>
            <a:r>
              <a:rPr lang="en-US" sz="2400" b="1" dirty="0" err="1"/>
              <a:t>frecuencias</a:t>
            </a:r>
            <a:endParaRPr lang="en-US" sz="2400" b="1" dirty="0">
              <a:latin typeface="Times New Roman" panose="02020603050405020304" pitchFamily="18" charset="0"/>
              <a:cs typeface="Times New Roman" panose="02020603050405020304" pitchFamily="18" charset="0"/>
            </a:endParaRPr>
          </a:p>
        </p:txBody>
      </p:sp>
      <p:sp>
        <p:nvSpPr>
          <p:cNvPr id="21" name="Down Arrow 20"/>
          <p:cNvSpPr/>
          <p:nvPr/>
        </p:nvSpPr>
        <p:spPr>
          <a:xfrm>
            <a:off x="2619201" y="4705174"/>
            <a:ext cx="484632" cy="342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328951" y="5097425"/>
            <a:ext cx="3481177" cy="668711"/>
          </a:xfrm>
          <a:prstGeom prst="rect">
            <a:avLst/>
          </a:prstGeom>
          <a:solidFill>
            <a:schemeClr val="accent2">
              <a:lumMod val="60000"/>
              <a:lumOff val="40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2.0. </a:t>
            </a:r>
            <a:r>
              <a:rPr lang="es-ES" b="1" dirty="0">
                <a:solidFill>
                  <a:schemeClr val="tx1"/>
                </a:solidFill>
                <a:latin typeface="Times New Roman" panose="02020603050405020304" pitchFamily="18" charset="0"/>
                <a:cs typeface="Times New Roman" panose="02020603050405020304" pitchFamily="18" charset="0"/>
              </a:rPr>
              <a:t>Cálculo de los cambios individuales para años de El Niño</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81823" y="3979370"/>
            <a:ext cx="4386649" cy="736600"/>
          </a:xfrm>
          <a:prstGeom prst="rect">
            <a:avLst/>
          </a:prstGeom>
          <a:solidFill>
            <a:schemeClr val="accent5">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1.2. </a:t>
            </a:r>
            <a:r>
              <a:rPr lang="en-US" b="1" dirty="0" err="1">
                <a:solidFill>
                  <a:schemeClr val="tx1"/>
                </a:solidFill>
                <a:latin typeface="Times New Roman" panose="02020603050405020304" pitchFamily="18" charset="0"/>
                <a:cs typeface="Times New Roman" panose="02020603050405020304" pitchFamily="18" charset="0"/>
              </a:rPr>
              <a:t>Calculo</a:t>
            </a:r>
            <a:r>
              <a:rPr lang="en-US" b="1" dirty="0">
                <a:solidFill>
                  <a:schemeClr val="tx1"/>
                </a:solidFill>
                <a:latin typeface="Times New Roman" panose="02020603050405020304" pitchFamily="18" charset="0"/>
                <a:cs typeface="Times New Roman" panose="02020603050405020304" pitchFamily="18" charset="0"/>
              </a:rPr>
              <a:t> de mapas </a:t>
            </a:r>
            <a:r>
              <a:rPr lang="en-US" b="1" dirty="0" err="1">
                <a:solidFill>
                  <a:schemeClr val="tx1"/>
                </a:solidFill>
                <a:latin typeface="Times New Roman" panose="02020603050405020304" pitchFamily="18" charset="0"/>
                <a:cs typeface="Times New Roman" panose="02020603050405020304" pitchFamily="18" charset="0"/>
              </a:rPr>
              <a:t>Köppen</a:t>
            </a:r>
            <a:r>
              <a:rPr lang="en-US" b="1" dirty="0">
                <a:solidFill>
                  <a:schemeClr val="tx1"/>
                </a:solidFill>
                <a:latin typeface="Times New Roman" panose="02020603050405020304" pitchFamily="18" charset="0"/>
                <a:cs typeface="Times New Roman" panose="02020603050405020304" pitchFamily="18" charset="0"/>
              </a:rPr>
              <a:t> y </a:t>
            </a:r>
            <a:r>
              <a:rPr lang="en-US" b="1" dirty="0" err="1">
                <a:solidFill>
                  <a:schemeClr val="tx1"/>
                </a:solidFill>
                <a:latin typeface="Times New Roman" panose="02020603050405020304" pitchFamily="18" charset="0"/>
                <a:cs typeface="Times New Roman" panose="02020603050405020304" pitchFamily="18" charset="0"/>
              </a:rPr>
              <a:t>categorias</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781823" y="2599370"/>
            <a:ext cx="4386649" cy="939800"/>
          </a:xfrm>
          <a:prstGeom prst="rect">
            <a:avLst/>
          </a:prstGeom>
          <a:solidFill>
            <a:schemeClr val="accent5">
              <a:lumMod val="60000"/>
              <a:lumOff val="4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1.1. </a:t>
            </a:r>
            <a:r>
              <a:rPr lang="es-ES" b="1" dirty="0">
                <a:solidFill>
                  <a:schemeClr val="tx1"/>
                </a:solidFill>
                <a:latin typeface="Times New Roman" panose="02020603050405020304" pitchFamily="18" charset="0"/>
                <a:cs typeface="Times New Roman" panose="02020603050405020304" pitchFamily="18" charset="0"/>
              </a:rPr>
              <a:t>Homogeneización matricial y entrada para el cálculo de Köppen para cada  evento individual de El Niño</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8" name="Rectángulo 7">
            <a:extLst>
              <a:ext uri="{FF2B5EF4-FFF2-40B4-BE49-F238E27FC236}">
                <a16:creationId xmlns:a16="http://schemas.microsoft.com/office/drawing/2014/main" id="{DCD0FB95-AF44-4165-9ACC-B68E993191BA}"/>
              </a:ext>
            </a:extLst>
          </p:cNvPr>
          <p:cNvSpPr/>
          <p:nvPr/>
        </p:nvSpPr>
        <p:spPr>
          <a:xfrm>
            <a:off x="5730620" y="4234934"/>
            <a:ext cx="1579278" cy="461665"/>
          </a:xfrm>
          <a:prstGeom prst="rect">
            <a:avLst/>
          </a:prstGeom>
          <a:solidFill>
            <a:schemeClr val="accent2">
              <a:lumMod val="60000"/>
              <a:lumOff val="40000"/>
            </a:schemeClr>
          </a:solidFill>
          <a:ln w="19050">
            <a:solidFill>
              <a:schemeClr val="tx1"/>
            </a:solidFill>
          </a:ln>
        </p:spPr>
        <p:txBody>
          <a:bodyPr wrap="none">
            <a:spAutoFit/>
          </a:bodyPr>
          <a:lstStyle/>
          <a:p>
            <a:r>
              <a:rPr lang="es-US" sz="2400" dirty="0" err="1">
                <a:latin typeface="Times New Roman" panose="02020603050405020304" pitchFamily="18" charset="0"/>
                <a:cs typeface="Times New Roman" panose="02020603050405020304" pitchFamily="18" charset="0"/>
              </a:rPr>
              <a:t>Fti</a:t>
            </a:r>
            <a:r>
              <a:rPr lang="es-US" sz="2400" dirty="0">
                <a:latin typeface="Times New Roman" panose="02020603050405020304" pitchFamily="18" charset="0"/>
                <a:cs typeface="Times New Roman" panose="02020603050405020304" pitchFamily="18" charset="0"/>
              </a:rPr>
              <a:t> =  </a:t>
            </a:r>
            <a:r>
              <a:rPr lang="es-US" sz="2400" dirty="0" err="1">
                <a:latin typeface="Times New Roman" panose="02020603050405020304" pitchFamily="18" charset="0"/>
                <a:cs typeface="Times New Roman" panose="02020603050405020304" pitchFamily="18" charset="0"/>
              </a:rPr>
              <a:t>Sti</a:t>
            </a:r>
            <a:r>
              <a:rPr lang="es-US" sz="2400" dirty="0">
                <a:latin typeface="Times New Roman" panose="02020603050405020304" pitchFamily="18" charset="0"/>
                <a:cs typeface="Times New Roman" panose="02020603050405020304" pitchFamily="18" charset="0"/>
              </a:rPr>
              <a:t>/N</a:t>
            </a:r>
          </a:p>
        </p:txBody>
      </p:sp>
      <p:sp>
        <p:nvSpPr>
          <p:cNvPr id="10" name="Flecha: hacia arriba 9">
            <a:extLst>
              <a:ext uri="{FF2B5EF4-FFF2-40B4-BE49-F238E27FC236}">
                <a16:creationId xmlns:a16="http://schemas.microsoft.com/office/drawing/2014/main" id="{3BAF0597-1BE0-4ABA-845A-8B16AB640E99}"/>
              </a:ext>
            </a:extLst>
          </p:cNvPr>
          <p:cNvSpPr/>
          <p:nvPr/>
        </p:nvSpPr>
        <p:spPr>
          <a:xfrm>
            <a:off x="6286500" y="4733925"/>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1" name="Flecha: doblada 10">
            <a:extLst>
              <a:ext uri="{FF2B5EF4-FFF2-40B4-BE49-F238E27FC236}">
                <a16:creationId xmlns:a16="http://schemas.microsoft.com/office/drawing/2014/main" id="{EB5D9CA8-A76D-43D6-ACDC-A95C155E284C}"/>
              </a:ext>
            </a:extLst>
          </p:cNvPr>
          <p:cNvSpPr/>
          <p:nvPr/>
        </p:nvSpPr>
        <p:spPr>
          <a:xfrm>
            <a:off x="6438899" y="2876550"/>
            <a:ext cx="1057275" cy="1297305"/>
          </a:xfrm>
          <a:prstGeom prst="bentArrow">
            <a:avLst>
              <a:gd name="adj1" fmla="val 25000"/>
              <a:gd name="adj2" fmla="val 25000"/>
              <a:gd name="adj3" fmla="val 25000"/>
              <a:gd name="adj4" fmla="val 2853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solidFill>
                <a:schemeClr val="tx1"/>
              </a:solidFill>
            </a:endParaRPr>
          </a:p>
        </p:txBody>
      </p:sp>
      <p:pic>
        <p:nvPicPr>
          <p:cNvPr id="3" name="Imagen 2">
            <a:extLst>
              <a:ext uri="{FF2B5EF4-FFF2-40B4-BE49-F238E27FC236}">
                <a16:creationId xmlns:a16="http://schemas.microsoft.com/office/drawing/2014/main" id="{DB4E6140-6D9D-4F10-BF3C-C137AE023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737" y="701119"/>
            <a:ext cx="3799440" cy="4172404"/>
          </a:xfrm>
          <a:prstGeom prst="rect">
            <a:avLst/>
          </a:prstGeom>
          <a:ln>
            <a:noFill/>
          </a:ln>
          <a:effectLst>
            <a:outerShdw blurRad="292100" dist="139700" dir="2700000" algn="tl" rotWithShape="0">
              <a:srgbClr val="333333">
                <a:alpha val="65000"/>
              </a:srgbClr>
            </a:outerShdw>
          </a:effectLst>
        </p:spPr>
      </p:pic>
      <p:sp>
        <p:nvSpPr>
          <p:cNvPr id="2" name="CuadroTexto 1">
            <a:extLst>
              <a:ext uri="{FF2B5EF4-FFF2-40B4-BE49-F238E27FC236}">
                <a16:creationId xmlns:a16="http://schemas.microsoft.com/office/drawing/2014/main" id="{8575A596-C0B8-4EC8-8BD3-90D50B65C67B}"/>
              </a:ext>
            </a:extLst>
          </p:cNvPr>
          <p:cNvSpPr txBox="1"/>
          <p:nvPr/>
        </p:nvSpPr>
        <p:spPr>
          <a:xfrm>
            <a:off x="5140954" y="840167"/>
            <a:ext cx="2469784" cy="1231106"/>
          </a:xfrm>
          <a:prstGeom prst="rect">
            <a:avLst/>
          </a:prstGeom>
          <a:noFill/>
        </p:spPr>
        <p:txBody>
          <a:bodyPr wrap="square" rtlCol="0">
            <a:spAutoFit/>
          </a:bodyPr>
          <a:lstStyle/>
          <a:p>
            <a:r>
              <a:rPr lang="en-US" sz="2000" dirty="0"/>
              <a:t>                </a:t>
            </a:r>
            <a:r>
              <a:rPr lang="en-US" sz="2000" dirty="0" err="1"/>
              <a:t>Sti</a:t>
            </a:r>
            <a:endParaRPr lang="en-US" sz="2000" dirty="0"/>
          </a:p>
          <a:p>
            <a:r>
              <a:rPr lang="es-ES" dirty="0"/>
              <a:t>Numero de años Niño</a:t>
            </a:r>
          </a:p>
          <a:p>
            <a:r>
              <a:rPr lang="es-ES" dirty="0"/>
              <a:t>con cierto tipo de cambio.</a:t>
            </a:r>
            <a:endParaRPr lang="en-US" dirty="0"/>
          </a:p>
        </p:txBody>
      </p:sp>
      <p:sp>
        <p:nvSpPr>
          <p:cNvPr id="4" name="Elipse 3">
            <a:extLst>
              <a:ext uri="{FF2B5EF4-FFF2-40B4-BE49-F238E27FC236}">
                <a16:creationId xmlns:a16="http://schemas.microsoft.com/office/drawing/2014/main" id="{C0E4E3D5-F861-45BD-958C-F35A5D40AED1}"/>
              </a:ext>
            </a:extLst>
          </p:cNvPr>
          <p:cNvSpPr/>
          <p:nvPr/>
        </p:nvSpPr>
        <p:spPr>
          <a:xfrm>
            <a:off x="5010620" y="831136"/>
            <a:ext cx="2540857" cy="156407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ector recto de flecha 5">
            <a:extLst>
              <a:ext uri="{FF2B5EF4-FFF2-40B4-BE49-F238E27FC236}">
                <a16:creationId xmlns:a16="http://schemas.microsoft.com/office/drawing/2014/main" id="{7136ABED-BB27-47CF-BB86-5133B33BDBFB}"/>
              </a:ext>
            </a:extLst>
          </p:cNvPr>
          <p:cNvCxnSpPr/>
          <p:nvPr/>
        </p:nvCxnSpPr>
        <p:spPr>
          <a:xfrm>
            <a:off x="6096000" y="2395206"/>
            <a:ext cx="536028" cy="19350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3F52EEB8-E23C-47A9-BFB0-347A3C857739}"/>
              </a:ext>
            </a:extLst>
          </p:cNvPr>
          <p:cNvSpPr txBox="1"/>
          <p:nvPr/>
        </p:nvSpPr>
        <p:spPr>
          <a:xfrm>
            <a:off x="8849710" y="5381297"/>
            <a:ext cx="2767983" cy="646331"/>
          </a:xfrm>
          <a:prstGeom prst="rect">
            <a:avLst/>
          </a:prstGeom>
          <a:noFill/>
        </p:spPr>
        <p:txBody>
          <a:bodyPr wrap="square" rtlCol="0">
            <a:spAutoFit/>
          </a:bodyPr>
          <a:lstStyle/>
          <a:p>
            <a:r>
              <a:rPr lang="es-ES" b="1" dirty="0"/>
              <a:t>Número total de todos los años El Niño en los datos</a:t>
            </a:r>
            <a:endParaRPr lang="en-US" b="1" dirty="0"/>
          </a:p>
        </p:txBody>
      </p:sp>
      <p:sp>
        <p:nvSpPr>
          <p:cNvPr id="22" name="Elipse 21">
            <a:extLst>
              <a:ext uri="{FF2B5EF4-FFF2-40B4-BE49-F238E27FC236}">
                <a16:creationId xmlns:a16="http://schemas.microsoft.com/office/drawing/2014/main" id="{53AC5647-ECCF-4CF0-ADA9-154D9682698F}"/>
              </a:ext>
            </a:extLst>
          </p:cNvPr>
          <p:cNvSpPr/>
          <p:nvPr/>
        </p:nvSpPr>
        <p:spPr>
          <a:xfrm>
            <a:off x="8694485" y="5008985"/>
            <a:ext cx="3150674" cy="156407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Conector recto de flecha 16">
            <a:extLst>
              <a:ext uri="{FF2B5EF4-FFF2-40B4-BE49-F238E27FC236}">
                <a16:creationId xmlns:a16="http://schemas.microsoft.com/office/drawing/2014/main" id="{01D64013-AA5D-40B3-B75F-AB4AA5A62628}"/>
              </a:ext>
            </a:extLst>
          </p:cNvPr>
          <p:cNvCxnSpPr/>
          <p:nvPr/>
        </p:nvCxnSpPr>
        <p:spPr>
          <a:xfrm flipH="1" flipV="1">
            <a:off x="7250639" y="4572000"/>
            <a:ext cx="1525499" cy="9459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175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Imagen que contiene mapa, texto&#10;&#10;Descripción generada automáticamente">
            <a:extLst>
              <a:ext uri="{FF2B5EF4-FFF2-40B4-BE49-F238E27FC236}">
                <a16:creationId xmlns:a16="http://schemas.microsoft.com/office/drawing/2014/main" id="{62307A39-86DF-4BF2-9670-8BAE5FDF8F65}"/>
              </a:ext>
            </a:extLst>
          </p:cNvPr>
          <p:cNvPicPr>
            <a:picLocks noChangeAspect="1"/>
          </p:cNvPicPr>
          <p:nvPr/>
        </p:nvPicPr>
        <p:blipFill rotWithShape="1">
          <a:blip r:embed="rId3">
            <a:extLst>
              <a:ext uri="{28A0092B-C50C-407E-A947-70E740481C1C}">
                <a14:useLocalDpi xmlns:a14="http://schemas.microsoft.com/office/drawing/2010/main" val="0"/>
              </a:ext>
            </a:extLst>
          </a:blip>
          <a:srcRect l="8512" r="7219" b="5732"/>
          <a:stretch/>
        </p:blipFill>
        <p:spPr>
          <a:xfrm>
            <a:off x="6742256" y="1946532"/>
            <a:ext cx="4593968" cy="2820679"/>
          </a:xfrm>
          <a:prstGeom prst="rect">
            <a:avLst/>
          </a:prstGeom>
          <a:ln w="1905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3" name="Imagen 2" descr="Imagen que contiene texto, mapa&#10;&#10;Descripción generada automáticamente">
            <a:extLst>
              <a:ext uri="{FF2B5EF4-FFF2-40B4-BE49-F238E27FC236}">
                <a16:creationId xmlns:a16="http://schemas.microsoft.com/office/drawing/2014/main" id="{F668F1AF-C664-494D-B3B4-A202145475FE}"/>
              </a:ext>
            </a:extLst>
          </p:cNvPr>
          <p:cNvPicPr>
            <a:picLocks noChangeAspect="1"/>
          </p:cNvPicPr>
          <p:nvPr/>
        </p:nvPicPr>
        <p:blipFill rotWithShape="1">
          <a:blip r:embed="rId4">
            <a:extLst>
              <a:ext uri="{28A0092B-C50C-407E-A947-70E740481C1C}">
                <a14:useLocalDpi xmlns:a14="http://schemas.microsoft.com/office/drawing/2010/main" val="0"/>
              </a:ext>
            </a:extLst>
          </a:blip>
          <a:srcRect l="8427" r="5112" b="8574"/>
          <a:stretch/>
        </p:blipFill>
        <p:spPr>
          <a:xfrm>
            <a:off x="770560" y="4226897"/>
            <a:ext cx="4654195" cy="2598948"/>
          </a:xfrm>
          <a:prstGeom prst="rect">
            <a:avLst/>
          </a:prstGeom>
          <a:ln w="34925">
            <a:solidFill>
              <a:srgbClr val="FFFFFF"/>
            </a:solidFill>
          </a:ln>
          <a:effectLst>
            <a:outerShdw blurRad="317500" dir="2700000" algn="ctr">
              <a:srgbClr val="000000">
                <a:alpha val="43000"/>
              </a:srgbClr>
            </a:outerShdw>
          </a:effectLst>
          <a:scene3d>
            <a:camera prst="isometricOffAxis1Top"/>
            <a:lightRig rig="threePt" dir="t">
              <a:rot lat="0" lon="0" rev="0"/>
            </a:lightRig>
          </a:scene3d>
          <a:sp3d extrusionH="38100" prstMaterial="clear">
            <a:bevelT w="260350" h="50800" prst="softRound"/>
            <a:bevelB prst="softRound"/>
          </a:sp3d>
        </p:spPr>
      </p:pic>
      <p:pic>
        <p:nvPicPr>
          <p:cNvPr id="7" name="Imagen 6" descr="Imagen que contiene texto, mapa&#10;&#10;Descripción generada automáticamente">
            <a:extLst>
              <a:ext uri="{FF2B5EF4-FFF2-40B4-BE49-F238E27FC236}">
                <a16:creationId xmlns:a16="http://schemas.microsoft.com/office/drawing/2014/main" id="{D2CEDAE1-EE83-47FC-BB44-9A455C346E4D}"/>
              </a:ext>
            </a:extLst>
          </p:cNvPr>
          <p:cNvPicPr>
            <a:picLocks noChangeAspect="1"/>
          </p:cNvPicPr>
          <p:nvPr/>
        </p:nvPicPr>
        <p:blipFill rotWithShape="1">
          <a:blip r:embed="rId5">
            <a:extLst>
              <a:ext uri="{28A0092B-C50C-407E-A947-70E740481C1C}">
                <a14:useLocalDpi xmlns:a14="http://schemas.microsoft.com/office/drawing/2010/main" val="0"/>
              </a:ext>
            </a:extLst>
          </a:blip>
          <a:srcRect l="6051" r="5802" b="5186"/>
          <a:stretch/>
        </p:blipFill>
        <p:spPr>
          <a:xfrm>
            <a:off x="657549" y="3401008"/>
            <a:ext cx="4738868" cy="2715000"/>
          </a:xfrm>
          <a:prstGeom prst="rect">
            <a:avLst/>
          </a:prstGeom>
          <a:ln w="34925">
            <a:solidFill>
              <a:srgbClr val="FFFFFF"/>
            </a:solidFill>
          </a:ln>
          <a:effectLst>
            <a:outerShdw blurRad="317500" dir="2700000" algn="ctr">
              <a:srgbClr val="000000">
                <a:alpha val="43000"/>
              </a:srgbClr>
            </a:outerShdw>
          </a:effectLst>
          <a:scene3d>
            <a:camera prst="isometricOffAxis1Top"/>
            <a:lightRig rig="threePt" dir="t">
              <a:rot lat="0" lon="0" rev="0"/>
            </a:lightRig>
          </a:scene3d>
          <a:sp3d extrusionH="38100" prstMaterial="clear">
            <a:bevelT w="260350" h="50800" prst="softRound"/>
            <a:bevelB prst="softRound"/>
          </a:sp3d>
        </p:spPr>
      </p:pic>
      <p:pic>
        <p:nvPicPr>
          <p:cNvPr id="5" name="Imagen 4" descr="Imagen que contiene texto, mapa&#10;&#10;Descripción generada automáticamente">
            <a:extLst>
              <a:ext uri="{FF2B5EF4-FFF2-40B4-BE49-F238E27FC236}">
                <a16:creationId xmlns:a16="http://schemas.microsoft.com/office/drawing/2014/main" id="{2B4C6A41-5E78-45F5-9599-D50ED935B0D9}"/>
              </a:ext>
            </a:extLst>
          </p:cNvPr>
          <p:cNvPicPr>
            <a:picLocks noChangeAspect="1"/>
          </p:cNvPicPr>
          <p:nvPr/>
        </p:nvPicPr>
        <p:blipFill rotWithShape="1">
          <a:blip r:embed="rId6">
            <a:extLst>
              <a:ext uri="{28A0092B-C50C-407E-A947-70E740481C1C}">
                <a14:useLocalDpi xmlns:a14="http://schemas.microsoft.com/office/drawing/2010/main" val="0"/>
              </a:ext>
            </a:extLst>
          </a:blip>
          <a:srcRect l="8797" r="6343" b="5306"/>
          <a:stretch/>
        </p:blipFill>
        <p:spPr>
          <a:xfrm>
            <a:off x="681773" y="2842196"/>
            <a:ext cx="4442106" cy="2711563"/>
          </a:xfrm>
          <a:prstGeom prst="rect">
            <a:avLst/>
          </a:prstGeom>
          <a:ln w="34925">
            <a:solidFill>
              <a:srgbClr val="FFFFFF"/>
            </a:solidFill>
          </a:ln>
          <a:effectLst>
            <a:outerShdw blurRad="317500" dir="2700000" algn="ctr">
              <a:srgbClr val="000000">
                <a:alpha val="43000"/>
              </a:srgbClr>
            </a:outerShdw>
          </a:effectLst>
          <a:scene3d>
            <a:camera prst="isometricOffAxis1Top"/>
            <a:lightRig rig="threePt" dir="t">
              <a:rot lat="0" lon="0" rev="0"/>
            </a:lightRig>
          </a:scene3d>
          <a:sp3d extrusionH="38100" prstMaterial="clear">
            <a:bevelT w="260350" h="50800" prst="softRound"/>
            <a:bevelB prst="softRound"/>
          </a:sp3d>
        </p:spPr>
      </p:pic>
      <p:sp>
        <p:nvSpPr>
          <p:cNvPr id="2" name="CuadroTexto 1">
            <a:extLst>
              <a:ext uri="{FF2B5EF4-FFF2-40B4-BE49-F238E27FC236}">
                <a16:creationId xmlns:a16="http://schemas.microsoft.com/office/drawing/2014/main" id="{A9DA9BE8-0D27-4940-B418-090A24AABAA4}"/>
              </a:ext>
            </a:extLst>
          </p:cNvPr>
          <p:cNvSpPr txBox="1"/>
          <p:nvPr/>
        </p:nvSpPr>
        <p:spPr>
          <a:xfrm>
            <a:off x="5424756" y="5260366"/>
            <a:ext cx="1342491" cy="461665"/>
          </a:xfrm>
          <a:prstGeom prst="rect">
            <a:avLst/>
          </a:prstGeom>
          <a:noFill/>
        </p:spPr>
        <p:txBody>
          <a:bodyPr wrap="square" rtlCol="0">
            <a:spAutoFit/>
          </a:bodyPr>
          <a:lstStyle/>
          <a:p>
            <a:r>
              <a:rPr lang="en-US" sz="2400" b="1" dirty="0"/>
              <a:t>S</a:t>
            </a:r>
            <a:r>
              <a:rPr lang="en-US" sz="1600" dirty="0"/>
              <a:t>(1982-83)</a:t>
            </a:r>
            <a:endParaRPr lang="es-US" dirty="0"/>
          </a:p>
        </p:txBody>
      </p:sp>
      <p:sp>
        <p:nvSpPr>
          <p:cNvPr id="8" name="CuadroTexto 7">
            <a:extLst>
              <a:ext uri="{FF2B5EF4-FFF2-40B4-BE49-F238E27FC236}">
                <a16:creationId xmlns:a16="http://schemas.microsoft.com/office/drawing/2014/main" id="{37929DB7-0330-4CE5-B5E8-F656257FD8DE}"/>
              </a:ext>
            </a:extLst>
          </p:cNvPr>
          <p:cNvSpPr txBox="1"/>
          <p:nvPr/>
        </p:nvSpPr>
        <p:spPr>
          <a:xfrm>
            <a:off x="5392218" y="4508642"/>
            <a:ext cx="1143262" cy="461665"/>
          </a:xfrm>
          <a:prstGeom prst="rect">
            <a:avLst/>
          </a:prstGeom>
          <a:noFill/>
        </p:spPr>
        <p:txBody>
          <a:bodyPr wrap="none" rtlCol="0">
            <a:spAutoFit/>
          </a:bodyPr>
          <a:lstStyle/>
          <a:p>
            <a:r>
              <a:rPr lang="en-US" sz="2400" b="1" dirty="0"/>
              <a:t>S</a:t>
            </a:r>
            <a:r>
              <a:rPr lang="en-US" sz="1600" dirty="0"/>
              <a:t>(1986-87)</a:t>
            </a:r>
            <a:endParaRPr lang="es-US" dirty="0"/>
          </a:p>
        </p:txBody>
      </p:sp>
      <p:sp>
        <p:nvSpPr>
          <p:cNvPr id="10" name="CuadroTexto 9">
            <a:extLst>
              <a:ext uri="{FF2B5EF4-FFF2-40B4-BE49-F238E27FC236}">
                <a16:creationId xmlns:a16="http://schemas.microsoft.com/office/drawing/2014/main" id="{6916A06A-CA79-48F1-9EDA-A2E4363EC047}"/>
              </a:ext>
            </a:extLst>
          </p:cNvPr>
          <p:cNvSpPr txBox="1"/>
          <p:nvPr/>
        </p:nvSpPr>
        <p:spPr>
          <a:xfrm>
            <a:off x="5400030" y="4015483"/>
            <a:ext cx="1143262" cy="461665"/>
          </a:xfrm>
          <a:prstGeom prst="rect">
            <a:avLst/>
          </a:prstGeom>
          <a:noFill/>
        </p:spPr>
        <p:txBody>
          <a:bodyPr wrap="none" rtlCol="0">
            <a:spAutoFit/>
          </a:bodyPr>
          <a:lstStyle/>
          <a:p>
            <a:r>
              <a:rPr lang="en-US" sz="2400" b="1" dirty="0"/>
              <a:t>S</a:t>
            </a:r>
            <a:r>
              <a:rPr lang="en-US" sz="1600" dirty="0"/>
              <a:t>(1991-92)</a:t>
            </a:r>
            <a:endParaRPr lang="es-US" dirty="0"/>
          </a:p>
        </p:txBody>
      </p:sp>
      <p:sp>
        <p:nvSpPr>
          <p:cNvPr id="12" name="CuadroTexto 11">
            <a:extLst>
              <a:ext uri="{FF2B5EF4-FFF2-40B4-BE49-F238E27FC236}">
                <a16:creationId xmlns:a16="http://schemas.microsoft.com/office/drawing/2014/main" id="{48038C63-83F0-493B-A7B4-451BD50F95E5}"/>
              </a:ext>
            </a:extLst>
          </p:cNvPr>
          <p:cNvSpPr txBox="1"/>
          <p:nvPr/>
        </p:nvSpPr>
        <p:spPr>
          <a:xfrm>
            <a:off x="5361402" y="2279136"/>
            <a:ext cx="1143262" cy="461665"/>
          </a:xfrm>
          <a:prstGeom prst="rect">
            <a:avLst/>
          </a:prstGeom>
          <a:noFill/>
        </p:spPr>
        <p:txBody>
          <a:bodyPr wrap="none" rtlCol="0">
            <a:spAutoFit/>
          </a:bodyPr>
          <a:lstStyle/>
          <a:p>
            <a:r>
              <a:rPr lang="en-US" sz="2400" b="1" dirty="0"/>
              <a:t>S</a:t>
            </a:r>
            <a:r>
              <a:rPr lang="en-US" sz="1600" dirty="0"/>
              <a:t>(2015-16)</a:t>
            </a:r>
            <a:endParaRPr lang="es-US" dirty="0"/>
          </a:p>
        </p:txBody>
      </p:sp>
      <p:cxnSp>
        <p:nvCxnSpPr>
          <p:cNvPr id="6" name="Conector recto 5">
            <a:extLst>
              <a:ext uri="{FF2B5EF4-FFF2-40B4-BE49-F238E27FC236}">
                <a16:creationId xmlns:a16="http://schemas.microsoft.com/office/drawing/2014/main" id="{B0A8D052-7E75-45EE-B09E-ACA2CB2D16AA}"/>
              </a:ext>
            </a:extLst>
          </p:cNvPr>
          <p:cNvCxnSpPr>
            <a:cxnSpLocks/>
          </p:cNvCxnSpPr>
          <p:nvPr/>
        </p:nvCxnSpPr>
        <p:spPr>
          <a:xfrm>
            <a:off x="1130156" y="3110821"/>
            <a:ext cx="0" cy="1520576"/>
          </a:xfrm>
          <a:prstGeom prst="line">
            <a:avLst/>
          </a:prstGeom>
          <a:ln w="571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Conector recto 20">
            <a:extLst>
              <a:ext uri="{FF2B5EF4-FFF2-40B4-BE49-F238E27FC236}">
                <a16:creationId xmlns:a16="http://schemas.microsoft.com/office/drawing/2014/main" id="{3C56BC90-2D20-49B7-AD9E-560DB663FDBF}"/>
              </a:ext>
            </a:extLst>
          </p:cNvPr>
          <p:cNvCxnSpPr>
            <a:cxnSpLocks/>
          </p:cNvCxnSpPr>
          <p:nvPr/>
        </p:nvCxnSpPr>
        <p:spPr>
          <a:xfrm>
            <a:off x="4970992" y="2523481"/>
            <a:ext cx="0" cy="1520576"/>
          </a:xfrm>
          <a:prstGeom prst="line">
            <a:avLst/>
          </a:prstGeom>
          <a:ln w="571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Imagen 8" descr="Imagen que contiene mapa, texto&#10;&#10;Descripción generada automáticamente">
            <a:extLst>
              <a:ext uri="{FF2B5EF4-FFF2-40B4-BE49-F238E27FC236}">
                <a16:creationId xmlns:a16="http://schemas.microsoft.com/office/drawing/2014/main" id="{77A263EB-849B-4954-9780-962A0E9A6C2F}"/>
              </a:ext>
            </a:extLst>
          </p:cNvPr>
          <p:cNvPicPr>
            <a:picLocks noChangeAspect="1"/>
          </p:cNvPicPr>
          <p:nvPr/>
        </p:nvPicPr>
        <p:blipFill rotWithShape="1">
          <a:blip r:embed="rId7">
            <a:extLst>
              <a:ext uri="{28A0092B-C50C-407E-A947-70E740481C1C}">
                <a14:useLocalDpi xmlns:a14="http://schemas.microsoft.com/office/drawing/2010/main" val="0"/>
              </a:ext>
            </a:extLst>
          </a:blip>
          <a:srcRect l="8697" r="4921" b="7779"/>
          <a:stretch/>
        </p:blipFill>
        <p:spPr>
          <a:xfrm>
            <a:off x="562607" y="1145107"/>
            <a:ext cx="4593968" cy="2640749"/>
          </a:xfrm>
          <a:prstGeom prst="rect">
            <a:avLst/>
          </a:prstGeom>
          <a:ln w="34925">
            <a:solidFill>
              <a:srgbClr val="FFFFFF"/>
            </a:solidFill>
          </a:ln>
          <a:effectLst>
            <a:outerShdw blurRad="317500" dir="2700000" algn="ctr">
              <a:srgbClr val="000000">
                <a:alpha val="43000"/>
              </a:srgbClr>
            </a:outerShdw>
          </a:effectLst>
          <a:scene3d>
            <a:camera prst="isometricOffAxis1Top"/>
            <a:lightRig rig="threePt" dir="t">
              <a:rot lat="0" lon="0" rev="0"/>
            </a:lightRig>
          </a:scene3d>
          <a:sp3d extrusionH="38100" prstMaterial="clear">
            <a:bevelT w="260350" h="50800" prst="softRound"/>
            <a:bevelB prst="softRound"/>
          </a:sp3d>
        </p:spPr>
      </p:pic>
      <p:grpSp>
        <p:nvGrpSpPr>
          <p:cNvPr id="29" name="Grupo 28">
            <a:extLst>
              <a:ext uri="{FF2B5EF4-FFF2-40B4-BE49-F238E27FC236}">
                <a16:creationId xmlns:a16="http://schemas.microsoft.com/office/drawing/2014/main" id="{3E7F914E-D53B-4BF3-BB92-3FFF10033B19}"/>
              </a:ext>
            </a:extLst>
          </p:cNvPr>
          <p:cNvGrpSpPr/>
          <p:nvPr/>
        </p:nvGrpSpPr>
        <p:grpSpPr>
          <a:xfrm rot="21146466">
            <a:off x="6767247" y="4619467"/>
            <a:ext cx="2373837" cy="1281798"/>
            <a:chOff x="6767247" y="4619467"/>
            <a:chExt cx="2373837" cy="1281798"/>
          </a:xfrm>
        </p:grpSpPr>
        <p:sp>
          <p:nvSpPr>
            <p:cNvPr id="23" name="Flecha: a la derecha 22">
              <a:extLst>
                <a:ext uri="{FF2B5EF4-FFF2-40B4-BE49-F238E27FC236}">
                  <a16:creationId xmlns:a16="http://schemas.microsoft.com/office/drawing/2014/main" id="{DF58E596-3C9D-48C9-A3C3-34338D8CAEB1}"/>
                </a:ext>
              </a:extLst>
            </p:cNvPr>
            <p:cNvSpPr/>
            <p:nvPr/>
          </p:nvSpPr>
          <p:spPr>
            <a:xfrm>
              <a:off x="6767247" y="4619467"/>
              <a:ext cx="2373837" cy="1281798"/>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mc:AlternateContent xmlns:mc="http://schemas.openxmlformats.org/markup-compatibility/2006" xmlns:a14="http://schemas.microsoft.com/office/drawing/2010/main">
          <mc:Choice Requires="a14">
            <p:sp>
              <p:nvSpPr>
                <p:cNvPr id="22" name="Rectángulo 21">
                  <a:extLst>
                    <a:ext uri="{FF2B5EF4-FFF2-40B4-BE49-F238E27FC236}">
                      <a16:creationId xmlns:a16="http://schemas.microsoft.com/office/drawing/2014/main" id="{E9010CB2-7AEF-42F5-9ACD-60037B811F52}"/>
                    </a:ext>
                  </a:extLst>
                </p:cNvPr>
                <p:cNvSpPr/>
                <p:nvPr/>
              </p:nvSpPr>
              <p:spPr>
                <a:xfrm>
                  <a:off x="6821066" y="5006791"/>
                  <a:ext cx="2091439" cy="461158"/>
                </a:xfrm>
                <a:prstGeom prst="rect">
                  <a:avLst/>
                </a:prstGeom>
                <a:solidFill>
                  <a:schemeClr val="accent2">
                    <a:lumMod val="60000"/>
                    <a:lumOff val="40000"/>
                  </a:schemeClr>
                </a:solidFill>
                <a:ln w="19050">
                  <a:noFill/>
                </a:ln>
              </p:spPr>
              <p:txBody>
                <a:bodyPr wrap="square">
                  <a:spAutoFit/>
                </a:bodyPr>
                <a:lstStyle/>
                <a:p>
                  <a:r>
                    <a:rPr lang="es-US" sz="2400" dirty="0">
                      <a:latin typeface="Times New Roman" panose="02020603050405020304" pitchFamily="18" charset="0"/>
                      <a:cs typeface="Times New Roman" panose="02020603050405020304" pitchFamily="18" charset="0"/>
                    </a:rPr>
                    <a:t>Fti =  </a:t>
                  </a:r>
                  <a14:m>
                    <m:oMath xmlns:m="http://schemas.openxmlformats.org/officeDocument/2006/math">
                      <m:nary>
                        <m:naryPr>
                          <m:chr m:val="∑"/>
                          <m:supHide m:val="on"/>
                          <m:ctrlPr>
                            <a:rPr lang="es-US" sz="2400" i="1" smtClean="0">
                              <a:latin typeface="Cambria Math" panose="02040503050406030204" pitchFamily="18" charset="0"/>
                              <a:cs typeface="Times New Roman" panose="02020603050405020304" pitchFamily="18" charset="0"/>
                            </a:rPr>
                          </m:ctrlPr>
                        </m:naryPr>
                        <m:sub>
                          <m:r>
                            <m:rPr>
                              <m:brk m:alnAt="7"/>
                            </m:rPr>
                            <a:rPr lang="en-US" sz="2400" b="0" i="1" smtClean="0">
                              <a:latin typeface="Cambria Math" panose="02040503050406030204" pitchFamily="18" charset="0"/>
                              <a:cs typeface="Times New Roman" panose="02020603050405020304" pitchFamily="18" charset="0"/>
                            </a:rPr>
                            <m:t>𝑖</m:t>
                          </m:r>
                        </m:sub>
                        <m:sup/>
                        <m:e>
                          <m:r>
                            <a:rPr lang="en-US" sz="2400" b="0" i="1" smtClean="0">
                              <a:latin typeface="Cambria Math" panose="02040503050406030204" pitchFamily="18" charset="0"/>
                              <a:cs typeface="Times New Roman" panose="02020603050405020304" pitchFamily="18" charset="0"/>
                            </a:rPr>
                            <m:t>𝑆𝑡𝑖</m:t>
                          </m:r>
                        </m:e>
                      </m:nary>
                    </m:oMath>
                  </a14:m>
                  <a:r>
                    <a:rPr lang="es-US" sz="2400" dirty="0">
                      <a:latin typeface="Times New Roman" panose="02020603050405020304" pitchFamily="18" charset="0"/>
                      <a:cs typeface="Times New Roman" panose="02020603050405020304" pitchFamily="18" charset="0"/>
                    </a:rPr>
                    <a:t>/N</a:t>
                  </a:r>
                </a:p>
              </p:txBody>
            </p:sp>
          </mc:Choice>
          <mc:Fallback xmlns="">
            <p:sp>
              <p:nvSpPr>
                <p:cNvPr id="22" name="Rectángulo 21">
                  <a:extLst>
                    <a:ext uri="{FF2B5EF4-FFF2-40B4-BE49-F238E27FC236}">
                      <a16:creationId xmlns:a16="http://schemas.microsoft.com/office/drawing/2014/main" id="{E9010CB2-7AEF-42F5-9ACD-60037B811F52}"/>
                    </a:ext>
                  </a:extLst>
                </p:cNvPr>
                <p:cNvSpPr>
                  <a:spLocks noRot="1" noChangeAspect="1" noMove="1" noResize="1" noEditPoints="1" noAdjustHandles="1" noChangeArrowheads="1" noChangeShapeType="1" noTextEdit="1"/>
                </p:cNvSpPr>
                <p:nvPr/>
              </p:nvSpPr>
              <p:spPr>
                <a:xfrm>
                  <a:off x="6821066" y="5006791"/>
                  <a:ext cx="2091439" cy="461158"/>
                </a:xfrm>
                <a:prstGeom prst="rect">
                  <a:avLst/>
                </a:prstGeom>
                <a:blipFill>
                  <a:blip r:embed="rId8"/>
                  <a:stretch>
                    <a:fillRect l="-4558" t="-80992" r="-7977" b="-116529"/>
                  </a:stretch>
                </a:blipFill>
                <a:ln w="19050">
                  <a:noFill/>
                </a:ln>
              </p:spPr>
              <p:txBody>
                <a:bodyPr/>
                <a:lstStyle/>
                <a:p>
                  <a:r>
                    <a:rPr lang="es-US">
                      <a:noFill/>
                    </a:rPr>
                    <a:t> </a:t>
                  </a:r>
                </a:p>
              </p:txBody>
            </p:sp>
          </mc:Fallback>
        </mc:AlternateContent>
      </p:grpSp>
      <p:sp>
        <p:nvSpPr>
          <p:cNvPr id="25" name="Rectángulo 24">
            <a:extLst>
              <a:ext uri="{FF2B5EF4-FFF2-40B4-BE49-F238E27FC236}">
                <a16:creationId xmlns:a16="http://schemas.microsoft.com/office/drawing/2014/main" id="{6B90CDB2-15B2-473D-BB64-D03206FF7E07}"/>
              </a:ext>
            </a:extLst>
          </p:cNvPr>
          <p:cNvSpPr/>
          <p:nvPr/>
        </p:nvSpPr>
        <p:spPr>
          <a:xfrm>
            <a:off x="4566254" y="182634"/>
            <a:ext cx="4989699" cy="461665"/>
          </a:xfrm>
          <a:prstGeom prst="rect">
            <a:avLst/>
          </a:prstGeom>
        </p:spPr>
        <p:txBody>
          <a:bodyPr wrap="none">
            <a:spAutoFit/>
          </a:bodyPr>
          <a:lstStyle/>
          <a:p>
            <a:r>
              <a:rPr lang="en-US" sz="2400" b="1" dirty="0" err="1">
                <a:latin typeface="Times New Roman" panose="02020603050405020304" pitchFamily="18" charset="0"/>
                <a:cs typeface="Times New Roman" panose="02020603050405020304" pitchFamily="18" charset="0"/>
              </a:rPr>
              <a:t>Cálculo</a:t>
            </a:r>
            <a:r>
              <a:rPr lang="en-US" sz="2400" b="1" dirty="0">
                <a:latin typeface="Times New Roman" panose="02020603050405020304" pitchFamily="18" charset="0"/>
                <a:cs typeface="Times New Roman" panose="02020603050405020304" pitchFamily="18" charset="0"/>
              </a:rPr>
              <a:t> de las </a:t>
            </a:r>
            <a:r>
              <a:rPr lang="en-US" sz="2400" b="1" dirty="0" err="1">
                <a:latin typeface="Times New Roman" panose="02020603050405020304" pitchFamily="18" charset="0"/>
                <a:cs typeface="Times New Roman" panose="02020603050405020304" pitchFamily="18" charset="0"/>
              </a:rPr>
              <a:t>frecuencias</a:t>
            </a:r>
            <a:r>
              <a:rPr lang="en-US" sz="2400" b="1" dirty="0">
                <a:latin typeface="Times New Roman" panose="02020603050405020304" pitchFamily="18" charset="0"/>
                <a:cs typeface="Times New Roman" panose="02020603050405020304" pitchFamily="18" charset="0"/>
              </a:rPr>
              <a:t> de </a:t>
            </a:r>
            <a:r>
              <a:rPr lang="en-US" sz="2400" b="1" dirty="0" err="1">
                <a:latin typeface="Times New Roman" panose="02020603050405020304" pitchFamily="18" charset="0"/>
                <a:cs typeface="Times New Roman" panose="02020603050405020304" pitchFamily="18" charset="0"/>
              </a:rPr>
              <a:t>cambio</a:t>
            </a:r>
            <a:endParaRPr lang="es-US" sz="2400" dirty="0"/>
          </a:p>
        </p:txBody>
      </p:sp>
      <p:sp>
        <p:nvSpPr>
          <p:cNvPr id="26" name="Rectángulo 25">
            <a:extLst>
              <a:ext uri="{FF2B5EF4-FFF2-40B4-BE49-F238E27FC236}">
                <a16:creationId xmlns:a16="http://schemas.microsoft.com/office/drawing/2014/main" id="{F9B82248-1A44-49AE-9F24-60F54F9A33BA}"/>
              </a:ext>
            </a:extLst>
          </p:cNvPr>
          <p:cNvSpPr/>
          <p:nvPr/>
        </p:nvSpPr>
        <p:spPr>
          <a:xfrm>
            <a:off x="1202077" y="994298"/>
            <a:ext cx="2802031" cy="584775"/>
          </a:xfrm>
          <a:prstGeom prst="rect">
            <a:avLst/>
          </a:prstGeom>
        </p:spPr>
        <p:txBody>
          <a:bodyPr wrap="square">
            <a:spAutoFit/>
          </a:bodyPr>
          <a:lstStyle/>
          <a:p>
            <a:r>
              <a:rPr lang="es-ES" sz="1600" b="1" dirty="0">
                <a:latin typeface="Times New Roman" panose="02020603050405020304" pitchFamily="18" charset="0"/>
                <a:cs typeface="Times New Roman" panose="02020603050405020304" pitchFamily="18" charset="0"/>
              </a:rPr>
              <a:t>Mapas de cambios calculados para cada año de El Niño</a:t>
            </a:r>
            <a:endParaRPr lang="en-US" sz="1600" b="1" dirty="0">
              <a:latin typeface="Times New Roman" panose="02020603050405020304" pitchFamily="18" charset="0"/>
              <a:cs typeface="Times New Roman" panose="02020603050405020304" pitchFamily="18" charset="0"/>
            </a:endParaRPr>
          </a:p>
        </p:txBody>
      </p:sp>
      <p:sp>
        <p:nvSpPr>
          <p:cNvPr id="27" name="Rectángulo 26">
            <a:extLst>
              <a:ext uri="{FF2B5EF4-FFF2-40B4-BE49-F238E27FC236}">
                <a16:creationId xmlns:a16="http://schemas.microsoft.com/office/drawing/2014/main" id="{599A89EC-6F7E-40AD-A90A-6B72A8C16AB8}"/>
              </a:ext>
            </a:extLst>
          </p:cNvPr>
          <p:cNvSpPr/>
          <p:nvPr/>
        </p:nvSpPr>
        <p:spPr>
          <a:xfrm>
            <a:off x="4907617" y="1390051"/>
            <a:ext cx="1785626" cy="830997"/>
          </a:xfrm>
          <a:prstGeom prst="rect">
            <a:avLst/>
          </a:prstGeom>
        </p:spPr>
        <p:txBody>
          <a:bodyPr wrap="square">
            <a:spAutoFit/>
          </a:bodyPr>
          <a:lstStyle/>
          <a:p>
            <a:r>
              <a:rPr lang="es-ES" sz="1600" b="1" dirty="0">
                <a:latin typeface="Times New Roman" panose="02020603050405020304" pitchFamily="18" charset="0"/>
                <a:cs typeface="Times New Roman" panose="02020603050405020304" pitchFamily="18" charset="0"/>
              </a:rPr>
              <a:t>matriz de datos</a:t>
            </a:r>
          </a:p>
          <a:p>
            <a:r>
              <a:rPr lang="es-ES" sz="1600" b="1" dirty="0">
                <a:latin typeface="Times New Roman" panose="02020603050405020304" pitchFamily="18" charset="0"/>
                <a:cs typeface="Times New Roman" panose="02020603050405020304" pitchFamily="18" charset="0"/>
              </a:rPr>
              <a:t>  para años individuales</a:t>
            </a:r>
            <a:endParaRPr lang="es-US" sz="1600" b="1" dirty="0"/>
          </a:p>
        </p:txBody>
      </p:sp>
    </p:spTree>
    <p:extLst>
      <p:ext uri="{BB962C8B-B14F-4D97-AF65-F5344CB8AC3E}">
        <p14:creationId xmlns:p14="http://schemas.microsoft.com/office/powerpoint/2010/main" val="303425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2"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F45EAE1-CBB0-411B-8921-9336634FD151}"/>
              </a:ext>
            </a:extLst>
          </p:cNvPr>
          <p:cNvSpPr/>
          <p:nvPr/>
        </p:nvSpPr>
        <p:spPr>
          <a:xfrm>
            <a:off x="403762" y="2299315"/>
            <a:ext cx="8037130" cy="400110"/>
          </a:xfrm>
          <a:prstGeom prst="rect">
            <a:avLst/>
          </a:prstGeom>
        </p:spPr>
        <p:txBody>
          <a:bodyPr wrap="square">
            <a:spAutoFit/>
          </a:bodyPr>
          <a:lstStyle/>
          <a:p>
            <a:r>
              <a:rPr lang="es-ES" sz="2000" b="1" dirty="0"/>
              <a:t>Los mapas de frecuencia abren la puerta al cálculo de los mapas de riesgo.</a:t>
            </a:r>
            <a:endParaRPr lang="es-US" sz="2000" b="1" dirty="0"/>
          </a:p>
        </p:txBody>
      </p:sp>
      <p:sp>
        <p:nvSpPr>
          <p:cNvPr id="3" name="Rectángulo 2">
            <a:extLst>
              <a:ext uri="{FF2B5EF4-FFF2-40B4-BE49-F238E27FC236}">
                <a16:creationId xmlns:a16="http://schemas.microsoft.com/office/drawing/2014/main" id="{D3CB1557-93DE-482A-9D50-3257366A6ACA}"/>
              </a:ext>
            </a:extLst>
          </p:cNvPr>
          <p:cNvSpPr/>
          <p:nvPr/>
        </p:nvSpPr>
        <p:spPr>
          <a:xfrm>
            <a:off x="709962" y="295535"/>
            <a:ext cx="5407634" cy="421526"/>
          </a:xfrm>
          <a:prstGeom prst="rect">
            <a:avLst/>
          </a:prstGeom>
        </p:spPr>
        <p:txBody>
          <a:bodyPr wrap="none">
            <a:spAutoFit/>
          </a:bodyPr>
          <a:lstStyle/>
          <a:p>
            <a:pPr>
              <a:lnSpc>
                <a:spcPct val="114000"/>
              </a:lnSpc>
              <a:spcAft>
                <a:spcPts val="900"/>
              </a:spcAft>
            </a:pPr>
            <a:r>
              <a:rPr lang="es-ES" sz="2000" b="1" dirty="0">
                <a:latin typeface="Times New Roman" panose="02020603050405020304" pitchFamily="18" charset="0"/>
                <a:ea typeface="Calibri" panose="020F0502020204030204" pitchFamily="34" charset="0"/>
                <a:cs typeface="Times New Roman" panose="02020603050405020304" pitchFamily="18" charset="0"/>
              </a:rPr>
              <a:t>¿Por qué es importante un mapa de frecuencia?</a:t>
            </a:r>
            <a:endParaRPr lang="es-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a16="http://schemas.microsoft.com/office/drawing/2014/main" id="{A21F318C-EFAD-45C0-9711-BD1FDB066CB6}"/>
              </a:ext>
            </a:extLst>
          </p:cNvPr>
          <p:cNvSpPr/>
          <p:nvPr/>
        </p:nvSpPr>
        <p:spPr>
          <a:xfrm>
            <a:off x="1279064" y="5056902"/>
            <a:ext cx="9564129" cy="388633"/>
          </a:xfrm>
          <a:prstGeom prst="rect">
            <a:avLst/>
          </a:prstGeom>
        </p:spPr>
        <p:txBody>
          <a:bodyPr wrap="square">
            <a:spAutoFit/>
          </a:bodyPr>
          <a:lstStyle/>
          <a:p>
            <a:pPr>
              <a:lnSpc>
                <a:spcPct val="114000"/>
              </a:lnSpc>
              <a:spcAft>
                <a:spcPts val="900"/>
              </a:spcAft>
            </a:pPr>
            <a:r>
              <a:rPr lang="es-ES" b="1" dirty="0">
                <a:latin typeface="Times New Roman" panose="02020603050405020304" pitchFamily="18" charset="0"/>
                <a:ea typeface="Calibri" panose="020F0502020204030204" pitchFamily="34" charset="0"/>
                <a:cs typeface="Times New Roman" panose="02020603050405020304" pitchFamily="18" charset="0"/>
              </a:rPr>
              <a:t>en su forma más simple, el mapa de frecuencia en sí podría considerarse una medida de riesgo</a:t>
            </a:r>
            <a:endParaRPr lang="es-U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a:extLst>
              <a:ext uri="{FF2B5EF4-FFF2-40B4-BE49-F238E27FC236}">
                <a16:creationId xmlns:a16="http://schemas.microsoft.com/office/drawing/2014/main" id="{F971F5E1-6934-4874-937F-CE2E9AC125F4}"/>
              </a:ext>
            </a:extLst>
          </p:cNvPr>
          <p:cNvSpPr/>
          <p:nvPr/>
        </p:nvSpPr>
        <p:spPr>
          <a:xfrm>
            <a:off x="506627" y="5741663"/>
            <a:ext cx="11554691" cy="646331"/>
          </a:xfrm>
          <a:prstGeom prst="rect">
            <a:avLst/>
          </a:prstGeom>
        </p:spPr>
        <p:txBody>
          <a:bodyPr wrap="square">
            <a:spAutoFit/>
          </a:bodyPr>
          <a:lstStyle/>
          <a:p>
            <a:r>
              <a:rPr lang="es-ES" dirty="0">
                <a:latin typeface="Times New Roman" panose="02020603050405020304" pitchFamily="18" charset="0"/>
                <a:ea typeface="Calibri" panose="020F0502020204030204" pitchFamily="34" charset="0"/>
                <a:cs typeface="Times New Roman" panose="02020603050405020304" pitchFamily="18" charset="0"/>
              </a:rPr>
              <a:t>Combinando esta información con otras, como el costo del daño, los niveles de infección de una enfermedad o simplemente la gravedad del peligro, podemos construir diferentes mapas de riesgo.</a:t>
            </a:r>
            <a:endParaRPr lang="es-US" dirty="0"/>
          </a:p>
        </p:txBody>
      </p:sp>
      <p:sp>
        <p:nvSpPr>
          <p:cNvPr id="7" name="Rectángulo 6">
            <a:extLst>
              <a:ext uri="{FF2B5EF4-FFF2-40B4-BE49-F238E27FC236}">
                <a16:creationId xmlns:a16="http://schemas.microsoft.com/office/drawing/2014/main" id="{2929FC47-0985-4343-AD3A-AEF374873598}"/>
              </a:ext>
            </a:extLst>
          </p:cNvPr>
          <p:cNvSpPr/>
          <p:nvPr/>
        </p:nvSpPr>
        <p:spPr>
          <a:xfrm>
            <a:off x="403762" y="3010326"/>
            <a:ext cx="11112733" cy="646331"/>
          </a:xfrm>
          <a:prstGeom prst="rect">
            <a:avLst/>
          </a:prstGeom>
        </p:spPr>
        <p:txBody>
          <a:bodyPr wrap="square">
            <a:spAutoFit/>
          </a:bodyPr>
          <a:lstStyle/>
          <a:p>
            <a:r>
              <a:rPr lang="es-ES" dirty="0"/>
              <a:t>Básicamente, una estimación de riesgo en un contexto social puede definirse como el "producto del daño esperado en un escenario ... y la frecuencia de este escenario"</a:t>
            </a:r>
            <a:endParaRPr lang="es-US" dirty="0"/>
          </a:p>
        </p:txBody>
      </p:sp>
      <p:sp>
        <p:nvSpPr>
          <p:cNvPr id="8" name="CuadroTexto 7">
            <a:extLst>
              <a:ext uri="{FF2B5EF4-FFF2-40B4-BE49-F238E27FC236}">
                <a16:creationId xmlns:a16="http://schemas.microsoft.com/office/drawing/2014/main" id="{C45D4436-FD82-4211-AE39-6E4D234A9C71}"/>
              </a:ext>
            </a:extLst>
          </p:cNvPr>
          <p:cNvSpPr txBox="1"/>
          <p:nvPr/>
        </p:nvSpPr>
        <p:spPr>
          <a:xfrm>
            <a:off x="2481094" y="4225267"/>
            <a:ext cx="6219844" cy="369332"/>
          </a:xfrm>
          <a:prstGeom prst="rect">
            <a:avLst/>
          </a:prstGeom>
          <a:noFill/>
        </p:spPr>
        <p:txBody>
          <a:bodyPr wrap="none" rtlCol="0">
            <a:spAutoFit/>
          </a:bodyPr>
          <a:lstStyle/>
          <a:p>
            <a:r>
              <a:rPr lang="es-ES" b="1" dirty="0">
                <a:effectLst>
                  <a:outerShdw blurRad="38100" dist="38100" dir="2700000" algn="tl">
                    <a:srgbClr val="000000">
                      <a:alpha val="43137"/>
                    </a:srgbClr>
                  </a:outerShdw>
                </a:effectLst>
              </a:rPr>
              <a:t>RIESGO = ESTIMADOR DE DAÑO * FRECUENCIA DE ESCENARIO</a:t>
            </a:r>
            <a:r>
              <a:rPr lang="en-US" b="1" dirty="0">
                <a:effectLst>
                  <a:outerShdw blurRad="38100" dist="38100" dir="2700000" algn="tl">
                    <a:srgbClr val="000000">
                      <a:alpha val="43137"/>
                    </a:srgbClr>
                  </a:outerShdw>
                </a:effectLst>
              </a:rPr>
              <a:t>  </a:t>
            </a:r>
            <a:endParaRPr lang="es-US" b="1" dirty="0">
              <a:effectLst>
                <a:outerShdw blurRad="38100" dist="38100" dir="2700000" algn="tl">
                  <a:srgbClr val="000000">
                    <a:alpha val="43137"/>
                  </a:srgbClr>
                </a:outerShdw>
              </a:effectLst>
            </a:endParaRPr>
          </a:p>
        </p:txBody>
      </p:sp>
      <p:sp>
        <p:nvSpPr>
          <p:cNvPr id="6" name="Elipse 5">
            <a:extLst>
              <a:ext uri="{FF2B5EF4-FFF2-40B4-BE49-F238E27FC236}">
                <a16:creationId xmlns:a16="http://schemas.microsoft.com/office/drawing/2014/main" id="{78788A17-1885-45F9-B921-3503E7F16DC0}"/>
              </a:ext>
            </a:extLst>
          </p:cNvPr>
          <p:cNvSpPr/>
          <p:nvPr/>
        </p:nvSpPr>
        <p:spPr>
          <a:xfrm>
            <a:off x="5833872" y="3955090"/>
            <a:ext cx="2607020" cy="9144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F4CE15E3-1484-4C6D-832D-1AB8B9480186}"/>
              </a:ext>
            </a:extLst>
          </p:cNvPr>
          <p:cNvSpPr txBox="1"/>
          <p:nvPr/>
        </p:nvSpPr>
        <p:spPr>
          <a:xfrm>
            <a:off x="2210163" y="901875"/>
            <a:ext cx="8009437" cy="646331"/>
          </a:xfrm>
          <a:prstGeom prst="rect">
            <a:avLst/>
          </a:prstGeom>
          <a:noFill/>
        </p:spPr>
        <p:txBody>
          <a:bodyPr wrap="none" rtlCol="0">
            <a:spAutoFit/>
          </a:bodyPr>
          <a:lstStyle/>
          <a:p>
            <a:pPr marL="285750" indent="-285750">
              <a:buFontTx/>
              <a:buChar char="-"/>
            </a:pPr>
            <a:r>
              <a:rPr lang="es-ES" b="1" dirty="0"/>
              <a:t>Es una herramienta para identificar las áreas más vulnerables.</a:t>
            </a:r>
          </a:p>
          <a:p>
            <a:pPr marL="285750" indent="-285750">
              <a:buFontTx/>
              <a:buChar char="-"/>
            </a:pPr>
            <a:r>
              <a:rPr lang="es-ES" b="1" dirty="0"/>
              <a:t>Es una medida cuantitativa de nuestra incertidumbre en términos de impactos.</a:t>
            </a:r>
            <a:endParaRPr lang="en-US" b="1" dirty="0"/>
          </a:p>
        </p:txBody>
      </p:sp>
      <p:sp>
        <p:nvSpPr>
          <p:cNvPr id="10" name="CuadroTexto 9">
            <a:extLst>
              <a:ext uri="{FF2B5EF4-FFF2-40B4-BE49-F238E27FC236}">
                <a16:creationId xmlns:a16="http://schemas.microsoft.com/office/drawing/2014/main" id="{EBEA6928-3507-4F2D-B0F4-5E045C2CB2EB}"/>
              </a:ext>
            </a:extLst>
          </p:cNvPr>
          <p:cNvSpPr txBox="1"/>
          <p:nvPr/>
        </p:nvSpPr>
        <p:spPr>
          <a:xfrm>
            <a:off x="4409161" y="1703540"/>
            <a:ext cx="1650516" cy="400110"/>
          </a:xfrm>
          <a:prstGeom prst="rect">
            <a:avLst/>
          </a:prstGeom>
          <a:noFill/>
        </p:spPr>
        <p:txBody>
          <a:bodyPr wrap="none" rtlCol="0">
            <a:spAutoFit/>
          </a:bodyPr>
          <a:lstStyle/>
          <a:p>
            <a:r>
              <a:rPr lang="es-ES" sz="2000" b="1" dirty="0"/>
              <a:t>PERO además</a:t>
            </a:r>
            <a:endParaRPr lang="en-US" sz="2000" b="1" dirty="0"/>
          </a:p>
        </p:txBody>
      </p:sp>
    </p:spTree>
    <p:extLst>
      <p:ext uri="{BB962C8B-B14F-4D97-AF65-F5344CB8AC3E}">
        <p14:creationId xmlns:p14="http://schemas.microsoft.com/office/powerpoint/2010/main" val="307582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P spid="8" grpId="0"/>
      <p:bldP spid="6" grpId="0" animBg="1"/>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B2CAD5F-C1E5-4E34-97D6-A21C3ED163AF}"/>
              </a:ext>
            </a:extLst>
          </p:cNvPr>
          <p:cNvSpPr txBox="1"/>
          <p:nvPr/>
        </p:nvSpPr>
        <p:spPr>
          <a:xfrm>
            <a:off x="825192" y="1517729"/>
            <a:ext cx="8256171" cy="523220"/>
          </a:xfrm>
          <a:prstGeom prst="rect">
            <a:avLst/>
          </a:prstGeom>
          <a:noFill/>
        </p:spPr>
        <p:txBody>
          <a:bodyPr wrap="none" rtlCol="0">
            <a:spAutoFit/>
          </a:bodyPr>
          <a:lstStyle/>
          <a:p>
            <a:r>
              <a:rPr lang="es-ES" sz="2800" b="1" dirty="0"/>
              <a:t>Diseñamos un paquete de procesamiento en MATLAB:</a:t>
            </a:r>
            <a:endParaRPr lang="es-US" sz="2800" b="1" dirty="0"/>
          </a:p>
        </p:txBody>
      </p:sp>
      <p:sp>
        <p:nvSpPr>
          <p:cNvPr id="4" name="CuadroTexto 3">
            <a:extLst>
              <a:ext uri="{FF2B5EF4-FFF2-40B4-BE49-F238E27FC236}">
                <a16:creationId xmlns:a16="http://schemas.microsoft.com/office/drawing/2014/main" id="{00996A03-42CE-4ED6-9818-16C44E248F33}"/>
              </a:ext>
            </a:extLst>
          </p:cNvPr>
          <p:cNvSpPr txBox="1"/>
          <p:nvPr/>
        </p:nvSpPr>
        <p:spPr>
          <a:xfrm>
            <a:off x="1351264" y="2383573"/>
            <a:ext cx="3399713" cy="1754326"/>
          </a:xfrm>
          <a:prstGeom prst="rect">
            <a:avLst/>
          </a:prstGeom>
          <a:noFill/>
        </p:spPr>
        <p:txBody>
          <a:bodyPr wrap="none" rtlCol="0">
            <a:spAutoFit/>
          </a:bodyPr>
          <a:lstStyle/>
          <a:p>
            <a:r>
              <a:rPr lang="en-US" b="1" dirty="0" err="1"/>
              <a:t>Lectura</a:t>
            </a:r>
            <a:r>
              <a:rPr lang="en-US" b="1" dirty="0"/>
              <a:t> y </a:t>
            </a:r>
            <a:r>
              <a:rPr lang="en-US" b="1" dirty="0" err="1"/>
              <a:t>procesamiento</a:t>
            </a:r>
            <a:r>
              <a:rPr lang="en-US" b="1" dirty="0"/>
              <a:t> de </a:t>
            </a:r>
            <a:r>
              <a:rPr lang="en-US" b="1" dirty="0" err="1"/>
              <a:t>datos</a:t>
            </a:r>
            <a:endParaRPr lang="en-US" b="1" dirty="0"/>
          </a:p>
          <a:p>
            <a:r>
              <a:rPr lang="en-US" dirty="0" err="1"/>
              <a:t>read_multiple_temp.m</a:t>
            </a:r>
            <a:endParaRPr lang="en-US" dirty="0"/>
          </a:p>
          <a:p>
            <a:r>
              <a:rPr lang="en-US" dirty="0" err="1"/>
              <a:t>read_multiple_precip.m</a:t>
            </a:r>
            <a:endParaRPr lang="en-US" dirty="0"/>
          </a:p>
          <a:p>
            <a:r>
              <a:rPr lang="en-US" dirty="0" err="1"/>
              <a:t>read_multipleraster_temp.m</a:t>
            </a:r>
            <a:endParaRPr lang="en-US" dirty="0"/>
          </a:p>
          <a:p>
            <a:r>
              <a:rPr lang="en-US" dirty="0" err="1"/>
              <a:t>read_multipleraster_prec.m</a:t>
            </a:r>
            <a:endParaRPr lang="en-US" dirty="0"/>
          </a:p>
          <a:p>
            <a:endParaRPr lang="es-US" dirty="0"/>
          </a:p>
        </p:txBody>
      </p:sp>
      <p:sp>
        <p:nvSpPr>
          <p:cNvPr id="5" name="CuadroTexto 4">
            <a:extLst>
              <a:ext uri="{FF2B5EF4-FFF2-40B4-BE49-F238E27FC236}">
                <a16:creationId xmlns:a16="http://schemas.microsoft.com/office/drawing/2014/main" id="{4C8CEFE4-4D63-405D-A32F-D940F81BCB28}"/>
              </a:ext>
            </a:extLst>
          </p:cNvPr>
          <p:cNvSpPr txBox="1"/>
          <p:nvPr/>
        </p:nvSpPr>
        <p:spPr>
          <a:xfrm>
            <a:off x="5074611" y="2387251"/>
            <a:ext cx="3073324" cy="1723549"/>
          </a:xfrm>
          <a:prstGeom prst="rect">
            <a:avLst/>
          </a:prstGeom>
          <a:noFill/>
        </p:spPr>
        <p:txBody>
          <a:bodyPr wrap="square" rtlCol="0">
            <a:spAutoFit/>
          </a:bodyPr>
          <a:lstStyle/>
          <a:p>
            <a:r>
              <a:rPr lang="en-US" b="1" dirty="0" err="1"/>
              <a:t>Cálculo</a:t>
            </a:r>
            <a:r>
              <a:rPr lang="en-US" b="1" dirty="0"/>
              <a:t> de los mapas Koeppen </a:t>
            </a:r>
            <a:r>
              <a:rPr lang="en-US" dirty="0" err="1"/>
              <a:t>Combine.m</a:t>
            </a:r>
            <a:endParaRPr lang="en-US" dirty="0"/>
          </a:p>
          <a:p>
            <a:r>
              <a:rPr lang="en-US" dirty="0" err="1"/>
              <a:t>classKoppenNN.m</a:t>
            </a:r>
            <a:r>
              <a:rPr lang="en-US" dirty="0"/>
              <a:t>*</a:t>
            </a:r>
          </a:p>
          <a:p>
            <a:r>
              <a:rPr lang="en-US" dirty="0" err="1"/>
              <a:t>classKoppenEN.m</a:t>
            </a:r>
            <a:r>
              <a:rPr lang="en-US" dirty="0"/>
              <a:t>*</a:t>
            </a:r>
          </a:p>
          <a:p>
            <a:r>
              <a:rPr lang="en-US" dirty="0"/>
              <a:t>* </a:t>
            </a:r>
            <a:r>
              <a:rPr lang="es-ES" sz="1600" i="1" dirty="0"/>
              <a:t>Debe ejecutarse en el </a:t>
            </a:r>
            <a:r>
              <a:rPr lang="es-ES" sz="1600" i="1" dirty="0" err="1"/>
              <a:t>toolbox</a:t>
            </a:r>
            <a:r>
              <a:rPr lang="es-ES" sz="1600" i="1" dirty="0"/>
              <a:t> de </a:t>
            </a:r>
            <a:r>
              <a:rPr lang="es-ES" sz="1600" i="1" dirty="0" err="1"/>
              <a:t>Meteolab</a:t>
            </a:r>
            <a:endParaRPr lang="es-US" sz="1600" i="1" dirty="0"/>
          </a:p>
        </p:txBody>
      </p:sp>
      <p:sp>
        <p:nvSpPr>
          <p:cNvPr id="6" name="CuadroTexto 5">
            <a:extLst>
              <a:ext uri="{FF2B5EF4-FFF2-40B4-BE49-F238E27FC236}">
                <a16:creationId xmlns:a16="http://schemas.microsoft.com/office/drawing/2014/main" id="{71E3511E-D6F1-4FE1-A1AA-C6A9E1ADFBD7}"/>
              </a:ext>
            </a:extLst>
          </p:cNvPr>
          <p:cNvSpPr txBox="1"/>
          <p:nvPr/>
        </p:nvSpPr>
        <p:spPr>
          <a:xfrm>
            <a:off x="8635624" y="2390009"/>
            <a:ext cx="2360583" cy="1200329"/>
          </a:xfrm>
          <a:prstGeom prst="rect">
            <a:avLst/>
          </a:prstGeom>
          <a:noFill/>
        </p:spPr>
        <p:txBody>
          <a:bodyPr wrap="none" rtlCol="0">
            <a:spAutoFit/>
          </a:bodyPr>
          <a:lstStyle/>
          <a:p>
            <a:r>
              <a:rPr lang="en-US" b="1" dirty="0" err="1"/>
              <a:t>Frequencias</a:t>
            </a:r>
            <a:r>
              <a:rPr lang="en-US" b="1" dirty="0"/>
              <a:t> y </a:t>
            </a:r>
            <a:r>
              <a:rPr lang="en-US" b="1" dirty="0" err="1"/>
              <a:t>Cambios</a:t>
            </a:r>
            <a:endParaRPr lang="en-US" b="1" dirty="0"/>
          </a:p>
          <a:p>
            <a:r>
              <a:rPr lang="en-US" dirty="0" err="1"/>
              <a:t>difference.m</a:t>
            </a:r>
            <a:endParaRPr lang="en-US" dirty="0"/>
          </a:p>
          <a:p>
            <a:r>
              <a:rPr lang="en-US" dirty="0" err="1"/>
              <a:t>risk.m</a:t>
            </a:r>
            <a:endParaRPr lang="en-US" dirty="0"/>
          </a:p>
          <a:p>
            <a:endParaRPr lang="es-US" b="1" dirty="0"/>
          </a:p>
        </p:txBody>
      </p:sp>
      <p:sp>
        <p:nvSpPr>
          <p:cNvPr id="7" name="CuadroTexto 6">
            <a:extLst>
              <a:ext uri="{FF2B5EF4-FFF2-40B4-BE49-F238E27FC236}">
                <a16:creationId xmlns:a16="http://schemas.microsoft.com/office/drawing/2014/main" id="{67D47D9C-B4E2-4E8A-A951-7388C5AE1F7C}"/>
              </a:ext>
            </a:extLst>
          </p:cNvPr>
          <p:cNvSpPr txBox="1"/>
          <p:nvPr/>
        </p:nvSpPr>
        <p:spPr>
          <a:xfrm>
            <a:off x="266926" y="4491673"/>
            <a:ext cx="11979498" cy="400110"/>
          </a:xfrm>
          <a:prstGeom prst="rect">
            <a:avLst/>
          </a:prstGeom>
          <a:noFill/>
        </p:spPr>
        <p:txBody>
          <a:bodyPr wrap="none" rtlCol="0">
            <a:spAutoFit/>
          </a:bodyPr>
          <a:lstStyle/>
          <a:p>
            <a:r>
              <a:rPr lang="en-US" sz="2000" dirty="0"/>
              <a:t>El </a:t>
            </a:r>
            <a:r>
              <a:rPr lang="en-US" sz="2000" dirty="0" err="1"/>
              <a:t>paquete</a:t>
            </a:r>
            <a:r>
              <a:rPr lang="en-US" sz="2000" dirty="0"/>
              <a:t> de </a:t>
            </a:r>
            <a:r>
              <a:rPr lang="en-US" sz="2000" dirty="0" err="1"/>
              <a:t>procesamiento</a:t>
            </a:r>
            <a:r>
              <a:rPr lang="en-US" sz="2000" dirty="0"/>
              <a:t> es accessible </a:t>
            </a:r>
            <a:r>
              <a:rPr lang="en-US" sz="2000" dirty="0" err="1"/>
              <a:t>en</a:t>
            </a:r>
            <a:r>
              <a:rPr lang="en-US" sz="2000" dirty="0"/>
              <a:t> : </a:t>
            </a:r>
            <a:r>
              <a:rPr lang="en-US" sz="2000" dirty="0">
                <a:hlinkClick r:id="rId3"/>
              </a:rPr>
              <a:t>https://bit.ly/2v6fmZS</a:t>
            </a:r>
            <a:r>
              <a:rPr lang="en-US" sz="2000" dirty="0"/>
              <a:t>   </a:t>
            </a:r>
            <a:r>
              <a:rPr lang="en-US" sz="2000" b="1" dirty="0" err="1"/>
              <a:t>incluye</a:t>
            </a:r>
            <a:r>
              <a:rPr lang="en-US" sz="2000" b="1" dirty="0"/>
              <a:t> un documento pdf con una "</a:t>
            </a:r>
            <a:r>
              <a:rPr lang="en-US" sz="2000" b="1" dirty="0" err="1"/>
              <a:t>Guía</a:t>
            </a:r>
            <a:r>
              <a:rPr lang="en-US" sz="2000" b="1" dirty="0"/>
              <a:t>"</a:t>
            </a:r>
            <a:endParaRPr lang="es-US" sz="2000" b="1" dirty="0"/>
          </a:p>
        </p:txBody>
      </p:sp>
      <p:sp>
        <p:nvSpPr>
          <p:cNvPr id="8" name="Título 1">
            <a:extLst>
              <a:ext uri="{FF2B5EF4-FFF2-40B4-BE49-F238E27FC236}">
                <a16:creationId xmlns:a16="http://schemas.microsoft.com/office/drawing/2014/main" id="{4397F391-5A17-4FF9-8DF7-27AFBA2133A7}"/>
              </a:ext>
            </a:extLst>
          </p:cNvPr>
          <p:cNvSpPr txBox="1">
            <a:spLocks/>
          </p:cNvSpPr>
          <p:nvPr/>
        </p:nvSpPr>
        <p:spPr>
          <a:xfrm>
            <a:off x="1524000" y="400049"/>
            <a:ext cx="9144000" cy="7858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a:t>Procedimiento</a:t>
            </a:r>
            <a:endParaRPr lang="es-US" sz="4000" dirty="0"/>
          </a:p>
        </p:txBody>
      </p:sp>
      <p:sp>
        <p:nvSpPr>
          <p:cNvPr id="2" name="Rectángulo 1">
            <a:extLst>
              <a:ext uri="{FF2B5EF4-FFF2-40B4-BE49-F238E27FC236}">
                <a16:creationId xmlns:a16="http://schemas.microsoft.com/office/drawing/2014/main" id="{42F8C469-9923-4578-818C-DCB6E2524AAB}"/>
              </a:ext>
            </a:extLst>
          </p:cNvPr>
          <p:cNvSpPr/>
          <p:nvPr/>
        </p:nvSpPr>
        <p:spPr>
          <a:xfrm>
            <a:off x="825192" y="5187826"/>
            <a:ext cx="10312460" cy="923330"/>
          </a:xfrm>
          <a:prstGeom prst="rect">
            <a:avLst/>
          </a:prstGeom>
        </p:spPr>
        <p:txBody>
          <a:bodyPr wrap="square">
            <a:spAutoFit/>
          </a:bodyPr>
          <a:lstStyle/>
          <a:p>
            <a:r>
              <a:rPr lang="es-ES" dirty="0"/>
              <a:t>Estas NO SON recetas. Para la aplicación a áreas o condiciones específicas, los parámetros deberán ajustarse y modificarse dadas las circunstancias específicas. Debe abordar esta metodología con una perspectiva creativa.</a:t>
            </a:r>
            <a:r>
              <a:rPr lang="en-US" dirty="0"/>
              <a:t>. </a:t>
            </a:r>
            <a:endParaRPr lang="es-US" dirty="0"/>
          </a:p>
        </p:txBody>
      </p:sp>
    </p:spTree>
    <p:extLst>
      <p:ext uri="{BB962C8B-B14F-4D97-AF65-F5344CB8AC3E}">
        <p14:creationId xmlns:p14="http://schemas.microsoft.com/office/powerpoint/2010/main" val="4150448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EBBB450D-C8C1-475F-BA97-4277F498F80F}"/>
              </a:ext>
            </a:extLst>
          </p:cNvPr>
          <p:cNvPicPr>
            <a:picLocks noChangeAspect="1"/>
          </p:cNvPicPr>
          <p:nvPr/>
        </p:nvPicPr>
        <p:blipFill>
          <a:blip r:embed="rId3"/>
          <a:stretch>
            <a:fillRect/>
          </a:stretch>
        </p:blipFill>
        <p:spPr>
          <a:xfrm>
            <a:off x="7301348" y="2722284"/>
            <a:ext cx="2920237" cy="2194750"/>
          </a:xfrm>
          <a:prstGeom prst="rect">
            <a:avLst/>
          </a:prstGeom>
        </p:spPr>
      </p:pic>
      <p:sp>
        <p:nvSpPr>
          <p:cNvPr id="4" name="Rectángulo 3">
            <a:extLst>
              <a:ext uri="{FF2B5EF4-FFF2-40B4-BE49-F238E27FC236}">
                <a16:creationId xmlns:a16="http://schemas.microsoft.com/office/drawing/2014/main" id="{7F833164-0451-49A9-BFAB-E6F03C8FBF04}"/>
              </a:ext>
            </a:extLst>
          </p:cNvPr>
          <p:cNvSpPr/>
          <p:nvPr/>
        </p:nvSpPr>
        <p:spPr>
          <a:xfrm>
            <a:off x="495299" y="346734"/>
            <a:ext cx="11115675" cy="1200329"/>
          </a:xfrm>
          <a:prstGeom prst="rect">
            <a:avLst/>
          </a:prstGeom>
        </p:spPr>
        <p:txBody>
          <a:bodyPr wrap="square">
            <a:spAutoFit/>
          </a:bodyPr>
          <a:lstStyle/>
          <a:p>
            <a:pPr>
              <a:spcAft>
                <a:spcPts val="0"/>
              </a:spcAft>
            </a:pPr>
            <a:r>
              <a:rPr lang="es-ES" sz="2400" dirty="0">
                <a:latin typeface="Times New Roman" panose="02020603050405020304" pitchFamily="18" charset="0"/>
                <a:ea typeface="MS Mincho" panose="02020609040205080304" pitchFamily="49" charset="-128"/>
              </a:rPr>
              <a:t>Este resultado es parte de un proyecto en curso llamado "Naciones listas para El Niño" que busca mejorar el valor de los Servicios Meteorológicos e Hidrológicos Nacionales (SMHN) en las sociedades. (http://elninoreadynations.com/)</a:t>
            </a:r>
            <a:endParaRPr lang="es-US" sz="2400" dirty="0">
              <a:latin typeface="Times New Roman" panose="02020603050405020304" pitchFamily="18" charset="0"/>
              <a:ea typeface="MS Mincho" panose="02020609040205080304" pitchFamily="49" charset="-128"/>
            </a:endParaRPr>
          </a:p>
        </p:txBody>
      </p:sp>
      <p:sp>
        <p:nvSpPr>
          <p:cNvPr id="5" name="Rectángulo 4">
            <a:extLst>
              <a:ext uri="{FF2B5EF4-FFF2-40B4-BE49-F238E27FC236}">
                <a16:creationId xmlns:a16="http://schemas.microsoft.com/office/drawing/2014/main" id="{C70F312F-0563-42DD-B7B7-644DA81C8EF7}"/>
              </a:ext>
            </a:extLst>
          </p:cNvPr>
          <p:cNvSpPr/>
          <p:nvPr/>
        </p:nvSpPr>
        <p:spPr>
          <a:xfrm>
            <a:off x="428625" y="5715381"/>
            <a:ext cx="11391900" cy="830997"/>
          </a:xfrm>
          <a:prstGeom prst="rect">
            <a:avLst/>
          </a:prstGeom>
        </p:spPr>
        <p:txBody>
          <a:bodyPr wrap="square">
            <a:spAutoFit/>
          </a:bodyPr>
          <a:lstStyle/>
          <a:p>
            <a:r>
              <a:rPr lang="es-ES" sz="2400" dirty="0">
                <a:latin typeface="Times New Roman" panose="02020603050405020304" pitchFamily="18" charset="0"/>
                <a:ea typeface="Calibri" panose="020F0502020204030204" pitchFamily="34" charset="0"/>
              </a:rPr>
              <a:t>El concepto de naciones preparadas para El Niño (ENRN) es parte del concepto más amplio de</a:t>
            </a:r>
            <a:r>
              <a:rPr lang="en-US" sz="2400" dirty="0">
                <a:latin typeface="Times New Roman" panose="02020603050405020304" pitchFamily="18" charset="0"/>
                <a:ea typeface="Calibri" panose="020F0502020204030204" pitchFamily="34" charset="0"/>
              </a:rPr>
              <a:t>“Weather ready nation” (</a:t>
            </a:r>
            <a:r>
              <a:rPr lang="en-US" sz="2400" u="sng" dirty="0">
                <a:solidFill>
                  <a:srgbClr val="0563C1"/>
                </a:solidFill>
                <a:latin typeface="Times New Roman" panose="02020603050405020304" pitchFamily="18" charset="0"/>
                <a:ea typeface="Times New Roman" panose="02020603050405020304" pitchFamily="18" charset="0"/>
                <a:hlinkClick r:id="rId4"/>
              </a:rPr>
              <a:t>https://www.weather.gov/</a:t>
            </a:r>
            <a:r>
              <a:rPr lang="en-US" sz="2400" u="sng" dirty="0" err="1">
                <a:solidFill>
                  <a:srgbClr val="0563C1"/>
                </a:solidFill>
                <a:latin typeface="Times New Roman" panose="02020603050405020304" pitchFamily="18" charset="0"/>
                <a:ea typeface="Times New Roman" panose="02020603050405020304" pitchFamily="18" charset="0"/>
                <a:hlinkClick r:id="rId4"/>
              </a:rPr>
              <a:t>wrn</a:t>
            </a:r>
            <a:r>
              <a:rPr lang="en-US" sz="2400" u="sng" dirty="0">
                <a:solidFill>
                  <a:srgbClr val="0563C1"/>
                </a:solidFill>
                <a:latin typeface="Times New Roman" panose="02020603050405020304" pitchFamily="18" charset="0"/>
                <a:ea typeface="Times New Roman" panose="02020603050405020304" pitchFamily="18" charset="0"/>
                <a:hlinkClick r:id="rId4"/>
              </a:rPr>
              <a:t>/</a:t>
            </a:r>
            <a:r>
              <a:rPr lang="en-US" sz="2400" dirty="0">
                <a:latin typeface="Times New Roman" panose="02020603050405020304" pitchFamily="18" charset="0"/>
                <a:ea typeface="Calibri" panose="020F0502020204030204" pitchFamily="34" charset="0"/>
              </a:rPr>
              <a:t>).”</a:t>
            </a:r>
            <a:endParaRPr lang="es-US" sz="2400" dirty="0"/>
          </a:p>
        </p:txBody>
      </p:sp>
      <p:sp>
        <p:nvSpPr>
          <p:cNvPr id="6" name="Rectángulo 5">
            <a:extLst>
              <a:ext uri="{FF2B5EF4-FFF2-40B4-BE49-F238E27FC236}">
                <a16:creationId xmlns:a16="http://schemas.microsoft.com/office/drawing/2014/main" id="{AF304D2C-EC45-4160-84FA-37DCF74C0AC5}"/>
              </a:ext>
            </a:extLst>
          </p:cNvPr>
          <p:cNvSpPr/>
          <p:nvPr/>
        </p:nvSpPr>
        <p:spPr>
          <a:xfrm>
            <a:off x="638174" y="1928728"/>
            <a:ext cx="4879533" cy="1200329"/>
          </a:xfrm>
          <a:prstGeom prst="rect">
            <a:avLst/>
          </a:prstGeom>
        </p:spPr>
        <p:txBody>
          <a:bodyPr wrap="square">
            <a:spAutoFit/>
          </a:bodyPr>
          <a:lstStyle/>
          <a:p>
            <a:r>
              <a:rPr lang="es-ES" dirty="0">
                <a:latin typeface="Times New Roman" panose="02020603050405020304" pitchFamily="18" charset="0"/>
                <a:ea typeface="MS Mincho" panose="02020609040205080304" pitchFamily="49" charset="-128"/>
              </a:rPr>
              <a:t>La “Nación preparada para El Niño” se centra en un concepto multidisciplinario de El Niño que involucra cuestiones de ciencia, impactos, políticas, economía, ética y equidad.</a:t>
            </a:r>
            <a:endParaRPr lang="es-US" dirty="0"/>
          </a:p>
        </p:txBody>
      </p:sp>
      <p:pic>
        <p:nvPicPr>
          <p:cNvPr id="8" name="Imagen 7">
            <a:extLst>
              <a:ext uri="{FF2B5EF4-FFF2-40B4-BE49-F238E27FC236}">
                <a16:creationId xmlns:a16="http://schemas.microsoft.com/office/drawing/2014/main" id="{8CF1C16D-2473-41DC-8CFC-13167CA5FDE0}"/>
              </a:ext>
            </a:extLst>
          </p:cNvPr>
          <p:cNvPicPr>
            <a:picLocks noChangeAspect="1"/>
          </p:cNvPicPr>
          <p:nvPr/>
        </p:nvPicPr>
        <p:blipFill>
          <a:blip r:embed="rId5"/>
          <a:stretch>
            <a:fillRect/>
          </a:stretch>
        </p:blipFill>
        <p:spPr>
          <a:xfrm>
            <a:off x="9319009" y="2082730"/>
            <a:ext cx="1805152" cy="1203435"/>
          </a:xfrm>
          <a:prstGeom prst="rect">
            <a:avLst/>
          </a:prstGeom>
        </p:spPr>
      </p:pic>
      <p:pic>
        <p:nvPicPr>
          <p:cNvPr id="9" name="Imagen 8">
            <a:extLst>
              <a:ext uri="{FF2B5EF4-FFF2-40B4-BE49-F238E27FC236}">
                <a16:creationId xmlns:a16="http://schemas.microsoft.com/office/drawing/2014/main" id="{D726D376-2E7A-4323-994B-A6D101E90208}"/>
              </a:ext>
            </a:extLst>
          </p:cNvPr>
          <p:cNvPicPr>
            <a:picLocks noChangeAspect="1"/>
          </p:cNvPicPr>
          <p:nvPr/>
        </p:nvPicPr>
        <p:blipFill>
          <a:blip r:embed="rId6"/>
          <a:stretch>
            <a:fillRect/>
          </a:stretch>
        </p:blipFill>
        <p:spPr>
          <a:xfrm>
            <a:off x="6324203" y="2151716"/>
            <a:ext cx="1669914" cy="1200329"/>
          </a:xfrm>
          <a:prstGeom prst="rect">
            <a:avLst/>
          </a:prstGeom>
        </p:spPr>
      </p:pic>
      <p:pic>
        <p:nvPicPr>
          <p:cNvPr id="10" name="Imagen 9">
            <a:extLst>
              <a:ext uri="{FF2B5EF4-FFF2-40B4-BE49-F238E27FC236}">
                <a16:creationId xmlns:a16="http://schemas.microsoft.com/office/drawing/2014/main" id="{4CEFEE36-2007-4085-AC75-16404CF31555}"/>
              </a:ext>
            </a:extLst>
          </p:cNvPr>
          <p:cNvPicPr>
            <a:picLocks noChangeAspect="1"/>
          </p:cNvPicPr>
          <p:nvPr/>
        </p:nvPicPr>
        <p:blipFill>
          <a:blip r:embed="rId7"/>
          <a:stretch>
            <a:fillRect/>
          </a:stretch>
        </p:blipFill>
        <p:spPr>
          <a:xfrm>
            <a:off x="9738876" y="4313455"/>
            <a:ext cx="1459854" cy="1037931"/>
          </a:xfrm>
          <a:prstGeom prst="rect">
            <a:avLst/>
          </a:prstGeom>
        </p:spPr>
      </p:pic>
      <p:pic>
        <p:nvPicPr>
          <p:cNvPr id="11" name="Imagen 10">
            <a:extLst>
              <a:ext uri="{FF2B5EF4-FFF2-40B4-BE49-F238E27FC236}">
                <a16:creationId xmlns:a16="http://schemas.microsoft.com/office/drawing/2014/main" id="{5BFA7B6D-93EC-4599-9A1D-8FD9A8AA4453}"/>
              </a:ext>
            </a:extLst>
          </p:cNvPr>
          <p:cNvPicPr>
            <a:picLocks noChangeAspect="1"/>
          </p:cNvPicPr>
          <p:nvPr/>
        </p:nvPicPr>
        <p:blipFill>
          <a:blip r:embed="rId8"/>
          <a:stretch>
            <a:fillRect/>
          </a:stretch>
        </p:blipFill>
        <p:spPr>
          <a:xfrm>
            <a:off x="6258168" y="4194437"/>
            <a:ext cx="1459853" cy="1056512"/>
          </a:xfrm>
          <a:prstGeom prst="rect">
            <a:avLst/>
          </a:prstGeom>
        </p:spPr>
      </p:pic>
      <p:sp>
        <p:nvSpPr>
          <p:cNvPr id="12" name="Rectángulo 11">
            <a:extLst>
              <a:ext uri="{FF2B5EF4-FFF2-40B4-BE49-F238E27FC236}">
                <a16:creationId xmlns:a16="http://schemas.microsoft.com/office/drawing/2014/main" id="{9557004C-FA7F-4067-A3A9-C34BDCC3DE49}"/>
              </a:ext>
            </a:extLst>
          </p:cNvPr>
          <p:cNvSpPr/>
          <p:nvPr/>
        </p:nvSpPr>
        <p:spPr>
          <a:xfrm>
            <a:off x="563790" y="3283049"/>
            <a:ext cx="5038723" cy="203132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r>
              <a:rPr lang="es-ES" b="1" u="sng" dirty="0">
                <a:latin typeface="Times New Roman" panose="02020603050405020304" pitchFamily="18" charset="0"/>
                <a:ea typeface="MS Mincho" panose="02020609040205080304" pitchFamily="49" charset="-128"/>
              </a:rPr>
              <a:t>Mapeo del "Clima de El Niño": </a:t>
            </a:r>
            <a:r>
              <a:rPr lang="es-ES" dirty="0">
                <a:latin typeface="Times New Roman" panose="02020603050405020304" pitchFamily="18" charset="0"/>
                <a:ea typeface="MS Mincho" panose="02020609040205080304" pitchFamily="49" charset="-128"/>
              </a:rPr>
              <a:t>Estudiamos la capacidad de El Niño para perturbar el clima regional "normal" en todo el mundo con el fin de aumentar el conocimiento y apoyar los esfuerzos de Reducción del Riesgo de Desastres (RRD) y la preparación estratégica para los riesgos hidrometeorológicos relacionados.</a:t>
            </a:r>
            <a:endParaRPr lang="es-US" dirty="0">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1727729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0C51F1C0-63D9-4616-9FAA-B2F81981C098}"/>
              </a:ext>
            </a:extLst>
          </p:cNvPr>
          <p:cNvPicPr>
            <a:picLocks noChangeAspect="1"/>
          </p:cNvPicPr>
          <p:nvPr/>
        </p:nvPicPr>
        <p:blipFill>
          <a:blip r:embed="rId3"/>
          <a:stretch>
            <a:fillRect/>
          </a:stretch>
        </p:blipFill>
        <p:spPr>
          <a:xfrm>
            <a:off x="5370888" y="3131855"/>
            <a:ext cx="2950654" cy="2894451"/>
          </a:xfrm>
          <a:prstGeom prst="rect">
            <a:avLst/>
          </a:prstGeom>
        </p:spPr>
      </p:pic>
      <p:pic>
        <p:nvPicPr>
          <p:cNvPr id="14" name="Imagen 13" descr="Imagen que contiene edificio, grande, blanco&#10;&#10;Descripción generada automáticamente">
            <a:extLst>
              <a:ext uri="{FF2B5EF4-FFF2-40B4-BE49-F238E27FC236}">
                <a16:creationId xmlns:a16="http://schemas.microsoft.com/office/drawing/2014/main" id="{CD685B84-B4EF-4FDA-8E3B-8891B31C9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31" y="521368"/>
            <a:ext cx="4138863" cy="4138863"/>
          </a:xfrm>
          <a:prstGeom prst="rect">
            <a:avLst/>
          </a:prstGeom>
        </p:spPr>
      </p:pic>
      <p:sp>
        <p:nvSpPr>
          <p:cNvPr id="2" name="CuadroTexto 1">
            <a:extLst>
              <a:ext uri="{FF2B5EF4-FFF2-40B4-BE49-F238E27FC236}">
                <a16:creationId xmlns:a16="http://schemas.microsoft.com/office/drawing/2014/main" id="{E0E556E4-8501-4277-8E4B-F5DAA3B7919F}"/>
              </a:ext>
            </a:extLst>
          </p:cNvPr>
          <p:cNvSpPr txBox="1"/>
          <p:nvPr/>
        </p:nvSpPr>
        <p:spPr>
          <a:xfrm>
            <a:off x="5476775" y="208280"/>
            <a:ext cx="6208294" cy="1077218"/>
          </a:xfrm>
          <a:prstGeom prst="rect">
            <a:avLst/>
          </a:prstGeom>
          <a:noFill/>
        </p:spPr>
        <p:txBody>
          <a:bodyPr wrap="square" rtlCol="0">
            <a:spAutoFit/>
          </a:bodyPr>
          <a:lstStyle/>
          <a:p>
            <a:r>
              <a:rPr lang="es-ES" sz="3200" b="1" dirty="0"/>
              <a:t>Un ejemplo de escala subnacional: Jalisco</a:t>
            </a:r>
            <a:endParaRPr lang="es-US" sz="3200" b="1" dirty="0"/>
          </a:p>
        </p:txBody>
      </p:sp>
      <p:sp>
        <p:nvSpPr>
          <p:cNvPr id="3" name="Rectángulo 2">
            <a:extLst>
              <a:ext uri="{FF2B5EF4-FFF2-40B4-BE49-F238E27FC236}">
                <a16:creationId xmlns:a16="http://schemas.microsoft.com/office/drawing/2014/main" id="{AD2F6CA9-16E3-43D2-8786-8C90D003697A}"/>
              </a:ext>
            </a:extLst>
          </p:cNvPr>
          <p:cNvSpPr/>
          <p:nvPr/>
        </p:nvSpPr>
        <p:spPr>
          <a:xfrm>
            <a:off x="5390147" y="1295685"/>
            <a:ext cx="6496553" cy="923330"/>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Jalisco, </a:t>
            </a:r>
            <a:r>
              <a:rPr lang="es-ES" dirty="0">
                <a:latin typeface="Times New Roman" panose="02020603050405020304" pitchFamily="18" charset="0"/>
                <a:ea typeface="Calibri" panose="020F0502020204030204" pitchFamily="34" charset="0"/>
              </a:rPr>
              <a:t>es uno de los treinta y un estados que forman los Estados Unidos Mexicanos. Con 8,783,830 habs. en 2018 es el tercer estado más poblado. </a:t>
            </a:r>
            <a:endParaRPr lang="es-US" dirty="0"/>
          </a:p>
        </p:txBody>
      </p:sp>
      <p:sp>
        <p:nvSpPr>
          <p:cNvPr id="11" name="Rectángulo 10">
            <a:extLst>
              <a:ext uri="{FF2B5EF4-FFF2-40B4-BE49-F238E27FC236}">
                <a16:creationId xmlns:a16="http://schemas.microsoft.com/office/drawing/2014/main" id="{80C3E1AF-E3A7-4EEB-B1BC-8512E372E3FE}"/>
              </a:ext>
            </a:extLst>
          </p:cNvPr>
          <p:cNvSpPr/>
          <p:nvPr/>
        </p:nvSpPr>
        <p:spPr>
          <a:xfrm>
            <a:off x="8441357" y="3421925"/>
            <a:ext cx="3730412" cy="2308324"/>
          </a:xfrm>
          <a:prstGeom prst="rect">
            <a:avLst/>
          </a:prstGeom>
        </p:spPr>
        <p:txBody>
          <a:bodyPr wrap="square">
            <a:spAutoFit/>
          </a:bodyPr>
          <a:lstStyle/>
          <a:p>
            <a:r>
              <a:rPr lang="es-ES" dirty="0">
                <a:latin typeface="Times New Roman" panose="02020603050405020304" pitchFamily="18" charset="0"/>
                <a:ea typeface="Calibri" panose="020F0502020204030204" pitchFamily="34" charset="0"/>
              </a:rPr>
              <a:t>El relieve es predominantemente montañoso, con ausencia de llanuras. En Jalisco convergen cuatro de las más grandes formaciones topográficas de México: la Sierra Madre Occidental, la Sierra Madre del Sur, el Eje Neovolcánico y  la Mesa del Centro.</a:t>
            </a:r>
            <a:endParaRPr lang="es-US" dirty="0"/>
          </a:p>
        </p:txBody>
      </p:sp>
      <p:pic>
        <p:nvPicPr>
          <p:cNvPr id="12" name="Imagen 11">
            <a:extLst>
              <a:ext uri="{FF2B5EF4-FFF2-40B4-BE49-F238E27FC236}">
                <a16:creationId xmlns:a16="http://schemas.microsoft.com/office/drawing/2014/main" id="{AAE76950-3249-4CF9-A3BB-2AD5D691EF47}"/>
              </a:ext>
            </a:extLst>
          </p:cNvPr>
          <p:cNvPicPr>
            <a:picLocks noChangeAspect="1"/>
          </p:cNvPicPr>
          <p:nvPr/>
        </p:nvPicPr>
        <p:blipFill>
          <a:blip r:embed="rId5"/>
          <a:stretch>
            <a:fillRect/>
          </a:stretch>
        </p:blipFill>
        <p:spPr>
          <a:xfrm>
            <a:off x="767894" y="3101331"/>
            <a:ext cx="2111370" cy="1380638"/>
          </a:xfrm>
          <a:prstGeom prst="rect">
            <a:avLst/>
          </a:prstGeom>
          <a:ln>
            <a:noFill/>
          </a:ln>
          <a:effectLst>
            <a:outerShdw blurRad="292100" dist="139700" dir="2700000" algn="tl" rotWithShape="0">
              <a:srgbClr val="333333">
                <a:alpha val="65000"/>
              </a:srgbClr>
            </a:outerShdw>
          </a:effectLst>
        </p:spPr>
      </p:pic>
      <p:pic>
        <p:nvPicPr>
          <p:cNvPr id="17" name="Imagen 16">
            <a:extLst>
              <a:ext uri="{FF2B5EF4-FFF2-40B4-BE49-F238E27FC236}">
                <a16:creationId xmlns:a16="http://schemas.microsoft.com/office/drawing/2014/main" id="{546AC204-5F81-4805-B2B1-A2734C7D2020}"/>
              </a:ext>
            </a:extLst>
          </p:cNvPr>
          <p:cNvPicPr>
            <a:picLocks noChangeAspect="1"/>
          </p:cNvPicPr>
          <p:nvPr/>
        </p:nvPicPr>
        <p:blipFill rotWithShape="1">
          <a:blip r:embed="rId6"/>
          <a:srcRect r="39897"/>
          <a:stretch/>
        </p:blipFill>
        <p:spPr>
          <a:xfrm>
            <a:off x="7854213" y="6054643"/>
            <a:ext cx="1834394" cy="237719"/>
          </a:xfrm>
          <a:prstGeom prst="rect">
            <a:avLst/>
          </a:prstGeom>
        </p:spPr>
      </p:pic>
      <p:pic>
        <p:nvPicPr>
          <p:cNvPr id="18" name="Imagen 17">
            <a:extLst>
              <a:ext uri="{FF2B5EF4-FFF2-40B4-BE49-F238E27FC236}">
                <a16:creationId xmlns:a16="http://schemas.microsoft.com/office/drawing/2014/main" id="{37DF218F-FCA9-454C-8D68-506D02D872D0}"/>
              </a:ext>
            </a:extLst>
          </p:cNvPr>
          <p:cNvPicPr>
            <a:picLocks noChangeAspect="1"/>
          </p:cNvPicPr>
          <p:nvPr/>
        </p:nvPicPr>
        <p:blipFill rotWithShape="1">
          <a:blip r:embed="rId7"/>
          <a:srcRect r="33365"/>
          <a:stretch/>
        </p:blipFill>
        <p:spPr>
          <a:xfrm>
            <a:off x="3955983" y="6115692"/>
            <a:ext cx="2293030" cy="237957"/>
          </a:xfrm>
          <a:prstGeom prst="rect">
            <a:avLst/>
          </a:prstGeom>
        </p:spPr>
      </p:pic>
      <p:pic>
        <p:nvPicPr>
          <p:cNvPr id="19" name="Imagen 18">
            <a:extLst>
              <a:ext uri="{FF2B5EF4-FFF2-40B4-BE49-F238E27FC236}">
                <a16:creationId xmlns:a16="http://schemas.microsoft.com/office/drawing/2014/main" id="{9497BC16-F02E-4944-A580-D5C453F6165F}"/>
              </a:ext>
            </a:extLst>
          </p:cNvPr>
          <p:cNvPicPr>
            <a:picLocks noChangeAspect="1"/>
          </p:cNvPicPr>
          <p:nvPr/>
        </p:nvPicPr>
        <p:blipFill rotWithShape="1">
          <a:blip r:embed="rId8"/>
          <a:srcRect r="25332"/>
          <a:stretch/>
        </p:blipFill>
        <p:spPr>
          <a:xfrm>
            <a:off x="6634823" y="2693318"/>
            <a:ext cx="2566927" cy="237719"/>
          </a:xfrm>
          <a:prstGeom prst="rect">
            <a:avLst/>
          </a:prstGeom>
        </p:spPr>
      </p:pic>
      <p:pic>
        <p:nvPicPr>
          <p:cNvPr id="20" name="Imagen 19">
            <a:extLst>
              <a:ext uri="{FF2B5EF4-FFF2-40B4-BE49-F238E27FC236}">
                <a16:creationId xmlns:a16="http://schemas.microsoft.com/office/drawing/2014/main" id="{2DEDC3B0-A481-4064-B1DE-6B6068690E10}"/>
              </a:ext>
            </a:extLst>
          </p:cNvPr>
          <p:cNvPicPr>
            <a:picLocks noChangeAspect="1"/>
          </p:cNvPicPr>
          <p:nvPr/>
        </p:nvPicPr>
        <p:blipFill rotWithShape="1">
          <a:blip r:embed="rId9"/>
          <a:srcRect r="44531" b="5068"/>
          <a:stretch/>
        </p:blipFill>
        <p:spPr>
          <a:xfrm>
            <a:off x="7963104" y="3068703"/>
            <a:ext cx="2008673" cy="237719"/>
          </a:xfrm>
          <a:prstGeom prst="rect">
            <a:avLst/>
          </a:prstGeom>
        </p:spPr>
      </p:pic>
      <p:sp>
        <p:nvSpPr>
          <p:cNvPr id="22" name="CuadroTexto 21">
            <a:extLst>
              <a:ext uri="{FF2B5EF4-FFF2-40B4-BE49-F238E27FC236}">
                <a16:creationId xmlns:a16="http://schemas.microsoft.com/office/drawing/2014/main" id="{96186197-A84A-4596-B7D2-23A7F7BFE3FE}"/>
              </a:ext>
            </a:extLst>
          </p:cNvPr>
          <p:cNvSpPr txBox="1"/>
          <p:nvPr/>
        </p:nvSpPr>
        <p:spPr>
          <a:xfrm>
            <a:off x="6665390" y="6534926"/>
            <a:ext cx="5506379" cy="369332"/>
          </a:xfrm>
          <a:prstGeom prst="rect">
            <a:avLst/>
          </a:prstGeom>
          <a:noFill/>
        </p:spPr>
        <p:txBody>
          <a:bodyPr wrap="none" rtlCol="0">
            <a:spAutoFit/>
          </a:bodyPr>
          <a:lstStyle/>
          <a:p>
            <a:r>
              <a:rPr lang="en-US" dirty="0"/>
              <a:t>*</a:t>
            </a:r>
            <a:r>
              <a:rPr lang="en-US" sz="1400" dirty="0"/>
              <a:t>https://www.gob.mx/cms/uploads/attachment/file/432100/Jalisco.pdf </a:t>
            </a:r>
          </a:p>
        </p:txBody>
      </p:sp>
    </p:spTree>
    <p:extLst>
      <p:ext uri="{BB962C8B-B14F-4D97-AF65-F5344CB8AC3E}">
        <p14:creationId xmlns:p14="http://schemas.microsoft.com/office/powerpoint/2010/main" val="428804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D57D69B0-E6C6-4101-8666-2986ADF3C7FC}"/>
              </a:ext>
            </a:extLst>
          </p:cNvPr>
          <p:cNvGrpSpPr/>
          <p:nvPr/>
        </p:nvGrpSpPr>
        <p:grpSpPr>
          <a:xfrm>
            <a:off x="5816746" y="1316089"/>
            <a:ext cx="4912214" cy="4080291"/>
            <a:chOff x="5816746" y="1316089"/>
            <a:chExt cx="4912214" cy="4080291"/>
          </a:xfrm>
        </p:grpSpPr>
        <p:pic>
          <p:nvPicPr>
            <p:cNvPr id="3" name="Imagen 2">
              <a:extLst>
                <a:ext uri="{FF2B5EF4-FFF2-40B4-BE49-F238E27FC236}">
                  <a16:creationId xmlns:a16="http://schemas.microsoft.com/office/drawing/2014/main" id="{FFA30FC7-58DC-4932-BE73-DFF59B104C22}"/>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264910" y="1316089"/>
              <a:ext cx="4464050" cy="4080291"/>
            </a:xfrm>
            <a:prstGeom prst="rect">
              <a:avLst/>
            </a:prstGeom>
          </p:spPr>
        </p:pic>
        <p:pic>
          <p:nvPicPr>
            <p:cNvPr id="4" name="Imagen 3">
              <a:extLst>
                <a:ext uri="{FF2B5EF4-FFF2-40B4-BE49-F238E27FC236}">
                  <a16:creationId xmlns:a16="http://schemas.microsoft.com/office/drawing/2014/main" id="{EDB184D9-1779-4995-95F7-B8F82AC9A158}"/>
                </a:ext>
              </a:extLst>
            </p:cNvPr>
            <p:cNvPicPr>
              <a:picLocks noChangeAspect="1"/>
            </p:cNvPicPr>
            <p:nvPr/>
          </p:nvPicPr>
          <p:blipFill>
            <a:blip r:embed="rId3"/>
            <a:stretch>
              <a:fillRect/>
            </a:stretch>
          </p:blipFill>
          <p:spPr>
            <a:xfrm>
              <a:off x="7166215" y="1563041"/>
              <a:ext cx="300300" cy="262383"/>
            </a:xfrm>
            <a:prstGeom prst="rect">
              <a:avLst/>
            </a:prstGeom>
          </p:spPr>
        </p:pic>
        <p:pic>
          <p:nvPicPr>
            <p:cNvPr id="5" name="Imagen 4">
              <a:extLst>
                <a:ext uri="{FF2B5EF4-FFF2-40B4-BE49-F238E27FC236}">
                  <a16:creationId xmlns:a16="http://schemas.microsoft.com/office/drawing/2014/main" id="{8BF21678-CF77-4805-BC99-70B0C7B44700}"/>
                </a:ext>
              </a:extLst>
            </p:cNvPr>
            <p:cNvPicPr>
              <a:picLocks noChangeAspect="1"/>
            </p:cNvPicPr>
            <p:nvPr/>
          </p:nvPicPr>
          <p:blipFill>
            <a:blip r:embed="rId4"/>
            <a:stretch>
              <a:fillRect/>
            </a:stretch>
          </p:blipFill>
          <p:spPr>
            <a:xfrm>
              <a:off x="7165227" y="2085073"/>
              <a:ext cx="305144" cy="262384"/>
            </a:xfrm>
            <a:prstGeom prst="rect">
              <a:avLst/>
            </a:prstGeom>
          </p:spPr>
        </p:pic>
        <p:pic>
          <p:nvPicPr>
            <p:cNvPr id="6" name="Imagen 5">
              <a:extLst>
                <a:ext uri="{FF2B5EF4-FFF2-40B4-BE49-F238E27FC236}">
                  <a16:creationId xmlns:a16="http://schemas.microsoft.com/office/drawing/2014/main" id="{B3349E34-B229-4C5E-B9FF-8B04C5208E71}"/>
                </a:ext>
              </a:extLst>
            </p:cNvPr>
            <p:cNvPicPr>
              <a:picLocks noChangeAspect="1"/>
            </p:cNvPicPr>
            <p:nvPr/>
          </p:nvPicPr>
          <p:blipFill>
            <a:blip r:embed="rId5"/>
            <a:stretch>
              <a:fillRect/>
            </a:stretch>
          </p:blipFill>
          <p:spPr>
            <a:xfrm>
              <a:off x="7171717" y="2644178"/>
              <a:ext cx="300300" cy="262383"/>
            </a:xfrm>
            <a:prstGeom prst="rect">
              <a:avLst/>
            </a:prstGeom>
          </p:spPr>
        </p:pic>
        <p:sp>
          <p:nvSpPr>
            <p:cNvPr id="7" name="Rectángulo 6">
              <a:extLst>
                <a:ext uri="{FF2B5EF4-FFF2-40B4-BE49-F238E27FC236}">
                  <a16:creationId xmlns:a16="http://schemas.microsoft.com/office/drawing/2014/main" id="{4377FF94-B258-41AB-A268-0D6EA1A54967}"/>
                </a:ext>
              </a:extLst>
            </p:cNvPr>
            <p:cNvSpPr/>
            <p:nvPr/>
          </p:nvSpPr>
          <p:spPr>
            <a:xfrm>
              <a:off x="5907335" y="1531040"/>
              <a:ext cx="1258678" cy="338554"/>
            </a:xfrm>
            <a:prstGeom prst="rect">
              <a:avLst/>
            </a:prstGeom>
          </p:spPr>
          <p:txBody>
            <a:bodyPr wrap="none">
              <a:spAutoFit/>
            </a:bodyPr>
            <a:lstStyle/>
            <a:p>
              <a:r>
                <a:rPr lang="en-US" sz="1600" b="1" dirty="0"/>
                <a:t>De 0% a 40%</a:t>
              </a:r>
            </a:p>
          </p:txBody>
        </p:sp>
        <p:sp>
          <p:nvSpPr>
            <p:cNvPr id="9" name="Rectángulo 8">
              <a:extLst>
                <a:ext uri="{FF2B5EF4-FFF2-40B4-BE49-F238E27FC236}">
                  <a16:creationId xmlns:a16="http://schemas.microsoft.com/office/drawing/2014/main" id="{0BE2A877-01E3-434E-ACA2-F824F3FED2C0}"/>
                </a:ext>
              </a:extLst>
            </p:cNvPr>
            <p:cNvSpPr/>
            <p:nvPr/>
          </p:nvSpPr>
          <p:spPr>
            <a:xfrm>
              <a:off x="5816746" y="2064705"/>
              <a:ext cx="1362874" cy="338554"/>
            </a:xfrm>
            <a:prstGeom prst="rect">
              <a:avLst/>
            </a:prstGeom>
          </p:spPr>
          <p:txBody>
            <a:bodyPr wrap="none">
              <a:spAutoFit/>
            </a:bodyPr>
            <a:lstStyle/>
            <a:p>
              <a:r>
                <a:rPr lang="en-US" sz="1600" b="1" dirty="0"/>
                <a:t>De 40% a 50%</a:t>
              </a:r>
            </a:p>
          </p:txBody>
        </p:sp>
        <p:sp>
          <p:nvSpPr>
            <p:cNvPr id="10" name="Rectángulo 9">
              <a:extLst>
                <a:ext uri="{FF2B5EF4-FFF2-40B4-BE49-F238E27FC236}">
                  <a16:creationId xmlns:a16="http://schemas.microsoft.com/office/drawing/2014/main" id="{526CCD0D-6110-49F0-B5B2-052EC6DF7333}"/>
                </a:ext>
              </a:extLst>
            </p:cNvPr>
            <p:cNvSpPr/>
            <p:nvPr/>
          </p:nvSpPr>
          <p:spPr>
            <a:xfrm>
              <a:off x="5969610" y="2614951"/>
              <a:ext cx="1210588" cy="338554"/>
            </a:xfrm>
            <a:prstGeom prst="rect">
              <a:avLst/>
            </a:prstGeom>
          </p:spPr>
          <p:txBody>
            <a:bodyPr wrap="none">
              <a:spAutoFit/>
            </a:bodyPr>
            <a:lstStyle/>
            <a:p>
              <a:r>
                <a:rPr lang="en-US" sz="1600" b="1" dirty="0"/>
                <a:t>Más de 50%</a:t>
              </a:r>
            </a:p>
          </p:txBody>
        </p:sp>
      </p:grpSp>
      <p:sp>
        <p:nvSpPr>
          <p:cNvPr id="12" name="Rectángulo 11">
            <a:extLst>
              <a:ext uri="{FF2B5EF4-FFF2-40B4-BE49-F238E27FC236}">
                <a16:creationId xmlns:a16="http://schemas.microsoft.com/office/drawing/2014/main" id="{BB2DE424-58CE-49B5-A2B1-5466F767DAF3}"/>
              </a:ext>
            </a:extLst>
          </p:cNvPr>
          <p:cNvSpPr/>
          <p:nvPr/>
        </p:nvSpPr>
        <p:spPr>
          <a:xfrm>
            <a:off x="391422" y="453527"/>
            <a:ext cx="4940974" cy="1754326"/>
          </a:xfrm>
          <a:prstGeom prst="rect">
            <a:avLst/>
          </a:prstGeom>
        </p:spPr>
        <p:txBody>
          <a:bodyPr wrap="square">
            <a:spAutoFit/>
          </a:bodyPr>
          <a:lstStyle/>
          <a:p>
            <a:r>
              <a:rPr lang="es-ES" dirty="0"/>
              <a:t>La relevancia de la actividad agrícola en Jalisco es alta debido a que de la superficie total del estado, el 21% de la superficie total presenta vocación para las prácticas agrícolas productivas. De este total el 83%  se aprovechan bajo condiciones de temporal</a:t>
            </a:r>
            <a:endParaRPr lang="en-US" dirty="0"/>
          </a:p>
        </p:txBody>
      </p:sp>
      <p:sp>
        <p:nvSpPr>
          <p:cNvPr id="13" name="Rectángulo 12">
            <a:extLst>
              <a:ext uri="{FF2B5EF4-FFF2-40B4-BE49-F238E27FC236}">
                <a16:creationId xmlns:a16="http://schemas.microsoft.com/office/drawing/2014/main" id="{BF9DD01E-C632-4E5C-AAC6-10CBEBE0228C}"/>
              </a:ext>
            </a:extLst>
          </p:cNvPr>
          <p:cNvSpPr/>
          <p:nvPr/>
        </p:nvSpPr>
        <p:spPr>
          <a:xfrm>
            <a:off x="5578942" y="5732743"/>
            <a:ext cx="6308258" cy="646331"/>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Mas de 2 </a:t>
            </a:r>
            <a:r>
              <a:rPr lang="en-US" dirty="0" err="1">
                <a:latin typeface="Times New Roman" panose="02020603050405020304" pitchFamily="18" charset="0"/>
                <a:ea typeface="Calibri" panose="020F0502020204030204" pitchFamily="34" charset="0"/>
              </a:rPr>
              <a:t>millones</a:t>
            </a:r>
            <a:r>
              <a:rPr lang="en-US" dirty="0">
                <a:latin typeface="Times New Roman" panose="02020603050405020304" pitchFamily="18" charset="0"/>
                <a:ea typeface="Calibri" panose="020F0502020204030204" pitchFamily="34" charset="0"/>
              </a:rPr>
              <a:t> de personas </a:t>
            </a:r>
            <a:r>
              <a:rPr lang="en-US" dirty="0" err="1">
                <a:latin typeface="Times New Roman" panose="02020603050405020304" pitchFamily="18" charset="0"/>
                <a:ea typeface="Calibri" panose="020F0502020204030204" pitchFamily="34" charset="0"/>
              </a:rPr>
              <a:t>viven</a:t>
            </a:r>
            <a:r>
              <a:rPr lang="en-US" dirty="0">
                <a:latin typeface="Times New Roman" panose="02020603050405020304" pitchFamily="18" charset="0"/>
                <a:ea typeface="Calibri" panose="020F0502020204030204" pitchFamily="34" charset="0"/>
              </a:rPr>
              <a:t> por </a:t>
            </a:r>
            <a:r>
              <a:rPr lang="en-US" dirty="0" err="1">
                <a:latin typeface="Times New Roman" panose="02020603050405020304" pitchFamily="18" charset="0"/>
                <a:ea typeface="Calibri" panose="020F0502020204030204" pitchFamily="34" charset="0"/>
              </a:rPr>
              <a:t>debajo</a:t>
            </a:r>
            <a:r>
              <a:rPr lang="en-US" dirty="0">
                <a:latin typeface="Times New Roman" panose="02020603050405020304" pitchFamily="18" charset="0"/>
                <a:ea typeface="Calibri" panose="020F0502020204030204" pitchFamily="34" charset="0"/>
              </a:rPr>
              <a:t> del del nivel de </a:t>
            </a:r>
            <a:r>
              <a:rPr lang="en-US" dirty="0" err="1">
                <a:latin typeface="Times New Roman" panose="02020603050405020304" pitchFamily="18" charset="0"/>
                <a:ea typeface="Calibri" panose="020F0502020204030204" pitchFamily="34" charset="0"/>
              </a:rPr>
              <a:t>pobreza</a:t>
            </a:r>
            <a:r>
              <a:rPr lang="en-US" dirty="0">
                <a:latin typeface="Times New Roman" panose="02020603050405020304" pitchFamily="18" charset="0"/>
                <a:ea typeface="Calibri" panose="020F0502020204030204" pitchFamily="34" charset="0"/>
              </a:rPr>
              <a:t>*</a:t>
            </a:r>
            <a:endParaRPr lang="es-US" dirty="0"/>
          </a:p>
        </p:txBody>
      </p:sp>
      <p:sp>
        <p:nvSpPr>
          <p:cNvPr id="14" name="Elipse 13">
            <a:extLst>
              <a:ext uri="{FF2B5EF4-FFF2-40B4-BE49-F238E27FC236}">
                <a16:creationId xmlns:a16="http://schemas.microsoft.com/office/drawing/2014/main" id="{925C6247-9C6F-4AB3-8C64-41AD9D3DFEBC}"/>
              </a:ext>
            </a:extLst>
          </p:cNvPr>
          <p:cNvSpPr/>
          <p:nvPr/>
        </p:nvSpPr>
        <p:spPr>
          <a:xfrm>
            <a:off x="6096000" y="1316090"/>
            <a:ext cx="4299283" cy="408029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upo 20">
            <a:extLst>
              <a:ext uri="{FF2B5EF4-FFF2-40B4-BE49-F238E27FC236}">
                <a16:creationId xmlns:a16="http://schemas.microsoft.com/office/drawing/2014/main" id="{421359D7-6839-4901-9FCB-80F645646CC7}"/>
              </a:ext>
            </a:extLst>
          </p:cNvPr>
          <p:cNvGrpSpPr/>
          <p:nvPr/>
        </p:nvGrpSpPr>
        <p:grpSpPr>
          <a:xfrm>
            <a:off x="808521" y="2347457"/>
            <a:ext cx="3763479" cy="3831962"/>
            <a:chOff x="1097279" y="2906561"/>
            <a:chExt cx="2762451" cy="2794009"/>
          </a:xfrm>
        </p:grpSpPr>
        <p:pic>
          <p:nvPicPr>
            <p:cNvPr id="19" name="Imagen 18">
              <a:extLst>
                <a:ext uri="{FF2B5EF4-FFF2-40B4-BE49-F238E27FC236}">
                  <a16:creationId xmlns:a16="http://schemas.microsoft.com/office/drawing/2014/main" id="{1908D656-DEA0-4D2A-9223-94B6C94B589E}"/>
                </a:ext>
              </a:extLst>
            </p:cNvPr>
            <p:cNvPicPr>
              <a:picLocks noChangeAspect="1"/>
            </p:cNvPicPr>
            <p:nvPr/>
          </p:nvPicPr>
          <p:blipFill rotWithShape="1">
            <a:blip r:embed="rId6"/>
            <a:srcRect l="10708" t="9800" r="45470" b="20921"/>
            <a:stretch/>
          </p:blipFill>
          <p:spPr>
            <a:xfrm>
              <a:off x="1097279" y="2906561"/>
              <a:ext cx="2762451" cy="2310332"/>
            </a:xfrm>
            <a:prstGeom prst="rect">
              <a:avLst/>
            </a:prstGeom>
            <a:ln>
              <a:noFill/>
            </a:ln>
            <a:effectLst>
              <a:outerShdw blurRad="292100" dist="139700" dir="2700000" algn="tl" rotWithShape="0">
                <a:srgbClr val="333333">
                  <a:alpha val="65000"/>
                </a:srgbClr>
              </a:outerShdw>
            </a:effectLst>
          </p:spPr>
        </p:pic>
        <p:pic>
          <p:nvPicPr>
            <p:cNvPr id="20" name="Imagen 19">
              <a:extLst>
                <a:ext uri="{FF2B5EF4-FFF2-40B4-BE49-F238E27FC236}">
                  <a16:creationId xmlns:a16="http://schemas.microsoft.com/office/drawing/2014/main" id="{423DA83B-DA57-4779-A3C3-ED7FBE1EA393}"/>
                </a:ext>
              </a:extLst>
            </p:cNvPr>
            <p:cNvPicPr>
              <a:picLocks noChangeAspect="1"/>
            </p:cNvPicPr>
            <p:nvPr/>
          </p:nvPicPr>
          <p:blipFill rotWithShape="1">
            <a:blip r:embed="rId6"/>
            <a:srcRect l="742" t="80941" r="71441" b="4801"/>
            <a:stretch/>
          </p:blipFill>
          <p:spPr>
            <a:xfrm>
              <a:off x="1613953" y="5225075"/>
              <a:ext cx="1753563" cy="47549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83436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6C57285F-758A-4EDB-85E8-9B8C62E8875F}"/>
              </a:ext>
            </a:extLst>
          </p:cNvPr>
          <p:cNvSpPr txBox="1"/>
          <p:nvPr/>
        </p:nvSpPr>
        <p:spPr>
          <a:xfrm>
            <a:off x="207147" y="5668076"/>
            <a:ext cx="11542090" cy="923330"/>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Utilizamos las estimaciones de precipitación Grupo de riesgos climáticos (CHIRPS) Desde 1981 hasta el presente, CHIRPS incorpora imágenes satelitales de resolución de 0.05 ° con datos de la estación in situ para crear series de tiempo de lluvia cuadriculadas.</a:t>
            </a:r>
            <a:endParaRPr lang="en-US" dirty="0">
              <a:latin typeface="Times New Roman" panose="02020603050405020304" pitchFamily="18" charset="0"/>
              <a:cs typeface="Times New Roman" panose="02020603050405020304" pitchFamily="18" charset="0"/>
            </a:endParaRPr>
          </a:p>
        </p:txBody>
      </p:sp>
      <p:grpSp>
        <p:nvGrpSpPr>
          <p:cNvPr id="16" name="Grupo 15">
            <a:extLst>
              <a:ext uri="{FF2B5EF4-FFF2-40B4-BE49-F238E27FC236}">
                <a16:creationId xmlns:a16="http://schemas.microsoft.com/office/drawing/2014/main" id="{7AC78CDE-9AAD-46C7-BA02-8FFA518137E1}"/>
              </a:ext>
            </a:extLst>
          </p:cNvPr>
          <p:cNvGrpSpPr/>
          <p:nvPr/>
        </p:nvGrpSpPr>
        <p:grpSpPr>
          <a:xfrm>
            <a:off x="1501541" y="1424539"/>
            <a:ext cx="8393230" cy="3930416"/>
            <a:chOff x="3734602" y="1343026"/>
            <a:chExt cx="8057347" cy="3829049"/>
          </a:xfrm>
        </p:grpSpPr>
        <p:sp>
          <p:nvSpPr>
            <p:cNvPr id="14" name="Rectángulo 13">
              <a:extLst>
                <a:ext uri="{FF2B5EF4-FFF2-40B4-BE49-F238E27FC236}">
                  <a16:creationId xmlns:a16="http://schemas.microsoft.com/office/drawing/2014/main" id="{8619DE18-4AEE-4238-883E-E3841D92BB4B}"/>
                </a:ext>
              </a:extLst>
            </p:cNvPr>
            <p:cNvSpPr/>
            <p:nvPr/>
          </p:nvSpPr>
          <p:spPr>
            <a:xfrm>
              <a:off x="3734602" y="1343026"/>
              <a:ext cx="8057347" cy="3829049"/>
            </a:xfrm>
            <a:prstGeom prst="rect">
              <a:avLst/>
            </a:prstGeom>
            <a:solidFill>
              <a:schemeClr val="bg2"/>
            </a:solidFill>
            <a:ln w="57150">
              <a:solidFill>
                <a:schemeClr val="bg2">
                  <a:lumMod val="1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dirty="0"/>
            </a:p>
          </p:txBody>
        </p:sp>
        <p:sp>
          <p:nvSpPr>
            <p:cNvPr id="11" name="Rectángulo 10">
              <a:extLst>
                <a:ext uri="{FF2B5EF4-FFF2-40B4-BE49-F238E27FC236}">
                  <a16:creationId xmlns:a16="http://schemas.microsoft.com/office/drawing/2014/main" id="{C50B47B7-AF1C-42AA-B651-D32FF86F3A75}"/>
                </a:ext>
              </a:extLst>
            </p:cNvPr>
            <p:cNvSpPr/>
            <p:nvPr/>
          </p:nvSpPr>
          <p:spPr>
            <a:xfrm>
              <a:off x="4391074" y="4691834"/>
              <a:ext cx="3025380" cy="307777"/>
            </a:xfrm>
            <a:prstGeom prst="rect">
              <a:avLst/>
            </a:prstGeom>
          </p:spPr>
          <p:txBody>
            <a:bodyPr wrap="none">
              <a:spAutoFit/>
            </a:bodyPr>
            <a:lstStyle/>
            <a:p>
              <a:r>
                <a:rPr lang="en-US" sz="1400" b="1" dirty="0"/>
                <a:t>Transformed Temp Data ( 0.05 degree)</a:t>
              </a:r>
              <a:endParaRPr lang="es-US" sz="1400" b="1" dirty="0"/>
            </a:p>
          </p:txBody>
        </p:sp>
        <p:sp>
          <p:nvSpPr>
            <p:cNvPr id="12" name="Rectángulo 11">
              <a:extLst>
                <a:ext uri="{FF2B5EF4-FFF2-40B4-BE49-F238E27FC236}">
                  <a16:creationId xmlns:a16="http://schemas.microsoft.com/office/drawing/2014/main" id="{8EBA7D93-C2CD-486D-9F85-03983BF18230}"/>
                </a:ext>
              </a:extLst>
            </p:cNvPr>
            <p:cNvSpPr/>
            <p:nvPr/>
          </p:nvSpPr>
          <p:spPr>
            <a:xfrm>
              <a:off x="8667600" y="4701659"/>
              <a:ext cx="2684389" cy="307777"/>
            </a:xfrm>
            <a:prstGeom prst="rect">
              <a:avLst/>
            </a:prstGeom>
          </p:spPr>
          <p:txBody>
            <a:bodyPr wrap="none">
              <a:spAutoFit/>
            </a:bodyPr>
            <a:lstStyle/>
            <a:p>
              <a:r>
                <a:rPr lang="en-US" sz="1400" b="1" dirty="0" err="1"/>
                <a:t>Precip</a:t>
              </a:r>
              <a:r>
                <a:rPr lang="en-US" sz="1400" b="1" dirty="0"/>
                <a:t> CHIRPS Data ( 0.05 degree)</a:t>
              </a:r>
              <a:endParaRPr lang="es-US" sz="1400" b="1" dirty="0"/>
            </a:p>
          </p:txBody>
        </p:sp>
        <p:pic>
          <p:nvPicPr>
            <p:cNvPr id="4" name="Imagen 3" descr="Imagen que contiene texto, mapa&#10;&#10;Descripción generada automáticamente">
              <a:extLst>
                <a:ext uri="{FF2B5EF4-FFF2-40B4-BE49-F238E27FC236}">
                  <a16:creationId xmlns:a16="http://schemas.microsoft.com/office/drawing/2014/main" id="{96B03B81-0E18-44F1-9840-34F96D33EDA6}"/>
                </a:ext>
              </a:extLst>
            </p:cNvPr>
            <p:cNvPicPr>
              <a:picLocks noChangeAspect="1"/>
            </p:cNvPicPr>
            <p:nvPr/>
          </p:nvPicPr>
          <p:blipFill rotWithShape="1">
            <a:blip r:embed="rId3">
              <a:clrChange>
                <a:clrFrom>
                  <a:srgbClr val="3D26A8"/>
                </a:clrFrom>
                <a:clrTo>
                  <a:srgbClr val="3D26A8">
                    <a:alpha val="0"/>
                  </a:srgbClr>
                </a:clrTo>
              </a:clrChange>
              <a:extLst>
                <a:ext uri="{28A0092B-C50C-407E-A947-70E740481C1C}">
                  <a14:useLocalDpi xmlns:a14="http://schemas.microsoft.com/office/drawing/2010/main" val="0"/>
                </a:ext>
              </a:extLst>
            </a:blip>
            <a:srcRect l="10862" t="5047" r="7213" b="9619"/>
            <a:stretch/>
          </p:blipFill>
          <p:spPr>
            <a:xfrm>
              <a:off x="4090736" y="1671623"/>
              <a:ext cx="3628724" cy="2834774"/>
            </a:xfrm>
            <a:prstGeom prst="rect">
              <a:avLst/>
            </a:prstGeom>
          </p:spPr>
        </p:pic>
        <p:pic>
          <p:nvPicPr>
            <p:cNvPr id="8" name="Imagen 7">
              <a:extLst>
                <a:ext uri="{FF2B5EF4-FFF2-40B4-BE49-F238E27FC236}">
                  <a16:creationId xmlns:a16="http://schemas.microsoft.com/office/drawing/2014/main" id="{F0725725-0531-40B4-8C96-4D8EACBAE765}"/>
                </a:ext>
              </a:extLst>
            </p:cNvPr>
            <p:cNvPicPr>
              <a:picLocks noChangeAspect="1"/>
            </p:cNvPicPr>
            <p:nvPr/>
          </p:nvPicPr>
          <p:blipFill rotWithShape="1">
            <a:blip r:embed="rId4">
              <a:clrChange>
                <a:clrFrom>
                  <a:srgbClr val="3D26A8"/>
                </a:clrFrom>
                <a:clrTo>
                  <a:srgbClr val="3D26A8">
                    <a:alpha val="0"/>
                  </a:srgbClr>
                </a:clrTo>
              </a:clrChange>
              <a:extLst>
                <a:ext uri="{28A0092B-C50C-407E-A947-70E740481C1C}">
                  <a14:useLocalDpi xmlns:a14="http://schemas.microsoft.com/office/drawing/2010/main" val="0"/>
                </a:ext>
              </a:extLst>
            </a:blip>
            <a:srcRect l="11223" t="5528" r="6612" b="10260"/>
            <a:stretch/>
          </p:blipFill>
          <p:spPr>
            <a:xfrm>
              <a:off x="7876243" y="1739861"/>
              <a:ext cx="3599133" cy="2766536"/>
            </a:xfrm>
            <a:prstGeom prst="rect">
              <a:avLst/>
            </a:prstGeom>
          </p:spPr>
        </p:pic>
      </p:grpSp>
      <p:sp>
        <p:nvSpPr>
          <p:cNvPr id="2" name="Rectángulo 1">
            <a:extLst>
              <a:ext uri="{FF2B5EF4-FFF2-40B4-BE49-F238E27FC236}">
                <a16:creationId xmlns:a16="http://schemas.microsoft.com/office/drawing/2014/main" id="{796B9F6F-9A0B-4106-BBDF-5A7FC06658DC}"/>
              </a:ext>
            </a:extLst>
          </p:cNvPr>
          <p:cNvSpPr/>
          <p:nvPr/>
        </p:nvSpPr>
        <p:spPr>
          <a:xfrm>
            <a:off x="481263" y="142295"/>
            <a:ext cx="11219849" cy="1200329"/>
          </a:xfrm>
          <a:prstGeom prst="rect">
            <a:avLst/>
          </a:prstGeom>
        </p:spPr>
        <p:txBody>
          <a:bodyPr wrap="square">
            <a:spAutoFit/>
          </a:bodyPr>
          <a:lstStyle/>
          <a:p>
            <a:r>
              <a:rPr lang="es-ES" b="1" dirty="0"/>
              <a:t>Datos a usar: </a:t>
            </a:r>
            <a:r>
              <a:rPr lang="es-ES" dirty="0"/>
              <a:t>Un gran desafío es que casi todos los conjuntos de datos mundiales a largo plazo tienen resoluciones que a escala regional, nacional y subnacional parecen demasiado bajas. Debemos tener en cuenta que, dado que El Niño tiene una frecuencia de varios años, no solo necesitamos conjuntos de datos confiables sino también lo suficientemente largos.</a:t>
            </a:r>
            <a:endParaRPr lang="en-US" dirty="0"/>
          </a:p>
        </p:txBody>
      </p:sp>
    </p:spTree>
    <p:extLst>
      <p:ext uri="{BB962C8B-B14F-4D97-AF65-F5344CB8AC3E}">
        <p14:creationId xmlns:p14="http://schemas.microsoft.com/office/powerpoint/2010/main" val="4284172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descr="Imagen que contiene flor&#10;&#10;Descripción generada automáticamente">
            <a:extLst>
              <a:ext uri="{FF2B5EF4-FFF2-40B4-BE49-F238E27FC236}">
                <a16:creationId xmlns:a16="http://schemas.microsoft.com/office/drawing/2014/main" id="{CBAE0BE3-AFBC-49BD-BE42-3C3A1FB77426}"/>
              </a:ext>
            </a:extLst>
          </p:cNvPr>
          <p:cNvPicPr>
            <a:picLocks noChangeAspect="1"/>
          </p:cNvPicPr>
          <p:nvPr/>
        </p:nvPicPr>
        <p:blipFill rotWithShape="1">
          <a:blip r:embed="rId3">
            <a:extLst>
              <a:ext uri="{28A0092B-C50C-407E-A947-70E740481C1C}">
                <a14:useLocalDpi xmlns:a14="http://schemas.microsoft.com/office/drawing/2010/main" val="0"/>
              </a:ext>
            </a:extLst>
          </a:blip>
          <a:srcRect l="10013" t="18895" r="6502" b="-4096"/>
          <a:stretch/>
        </p:blipFill>
        <p:spPr>
          <a:xfrm>
            <a:off x="6581809" y="1543838"/>
            <a:ext cx="5199514" cy="4181585"/>
          </a:xfrm>
          <a:prstGeom prst="rect">
            <a:avLst/>
          </a:prstGeom>
        </p:spPr>
      </p:pic>
      <p:sp>
        <p:nvSpPr>
          <p:cNvPr id="3" name="Rectángulo 2">
            <a:extLst>
              <a:ext uri="{FF2B5EF4-FFF2-40B4-BE49-F238E27FC236}">
                <a16:creationId xmlns:a16="http://schemas.microsoft.com/office/drawing/2014/main" id="{D63FA77E-4641-47F1-A601-E1066EDCD43B}"/>
              </a:ext>
            </a:extLst>
          </p:cNvPr>
          <p:cNvSpPr/>
          <p:nvPr/>
        </p:nvSpPr>
        <p:spPr>
          <a:xfrm>
            <a:off x="371475" y="129329"/>
            <a:ext cx="11715750" cy="966803"/>
          </a:xfrm>
          <a:prstGeom prst="rect">
            <a:avLst/>
          </a:prstGeom>
        </p:spPr>
        <p:txBody>
          <a:bodyPr wrap="square">
            <a:spAutoFit/>
          </a:bodyPr>
          <a:lstStyle/>
          <a:p>
            <a:pPr lvl="0">
              <a:lnSpc>
                <a:spcPct val="107000"/>
              </a:lnSpc>
              <a:spcAft>
                <a:spcPts val="0"/>
              </a:spcAft>
            </a:pPr>
            <a:r>
              <a:rPr lang="es-ES" b="1" dirty="0">
                <a:latin typeface="Times New Roman" panose="02020603050405020304" pitchFamily="18" charset="0"/>
                <a:ea typeface="Calibri" panose="020F0502020204030204" pitchFamily="34" charset="0"/>
                <a:cs typeface="Times New Roman" panose="02020603050405020304" pitchFamily="18" charset="0"/>
              </a:rPr>
              <a:t>Cálculo de mapas de Köppen.</a:t>
            </a:r>
          </a:p>
          <a:p>
            <a:pPr lvl="0">
              <a:lnSpc>
                <a:spcPct val="107000"/>
              </a:lnSpc>
              <a:spcAft>
                <a:spcPts val="0"/>
              </a:spcAft>
            </a:pPr>
            <a:r>
              <a:rPr lang="es-ES" b="1" dirty="0">
                <a:latin typeface="Times New Roman" panose="02020603050405020304" pitchFamily="18" charset="0"/>
                <a:ea typeface="Calibri" panose="020F0502020204030204" pitchFamily="34" charset="0"/>
                <a:cs typeface="Times New Roman" panose="02020603050405020304" pitchFamily="18" charset="0"/>
              </a:rPr>
              <a:t>Como primer paso, es necesario calcular dos mapas de Köppen: un mapa de Köppen “Normal” y mapas de El Niño Köppen. </a:t>
            </a:r>
            <a:endParaRPr lang="es-US"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Flecha: a la derecha 5">
            <a:extLst>
              <a:ext uri="{FF2B5EF4-FFF2-40B4-BE49-F238E27FC236}">
                <a16:creationId xmlns:a16="http://schemas.microsoft.com/office/drawing/2014/main" id="{8219C1F9-6D97-4F08-8525-3AF12C87EC54}"/>
              </a:ext>
            </a:extLst>
          </p:cNvPr>
          <p:cNvSpPr/>
          <p:nvPr/>
        </p:nvSpPr>
        <p:spPr>
          <a:xfrm>
            <a:off x="5349178" y="3151230"/>
            <a:ext cx="1144700" cy="9668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Imagen que contiene texto, mapa&#10;&#10;Descripción generada automáticamente">
            <a:extLst>
              <a:ext uri="{FF2B5EF4-FFF2-40B4-BE49-F238E27FC236}">
                <a16:creationId xmlns:a16="http://schemas.microsoft.com/office/drawing/2014/main" id="{02DA3C80-0CF4-464F-AF26-C3243A07637C}"/>
              </a:ext>
            </a:extLst>
          </p:cNvPr>
          <p:cNvPicPr>
            <a:picLocks noChangeAspect="1"/>
          </p:cNvPicPr>
          <p:nvPr/>
        </p:nvPicPr>
        <p:blipFill rotWithShape="1">
          <a:blip r:embed="rId4">
            <a:extLst>
              <a:ext uri="{28A0092B-C50C-407E-A947-70E740481C1C}">
                <a14:useLocalDpi xmlns:a14="http://schemas.microsoft.com/office/drawing/2010/main" val="0"/>
              </a:ext>
            </a:extLst>
          </a:blip>
          <a:srcRect l="12110" r="19210" b="9882"/>
          <a:stretch/>
        </p:blipFill>
        <p:spPr>
          <a:xfrm>
            <a:off x="1262691" y="889907"/>
            <a:ext cx="3009657" cy="3002113"/>
          </a:xfrm>
          <a:prstGeom prst="rect">
            <a:avLst/>
          </a:prstGeom>
        </p:spPr>
      </p:pic>
      <p:pic>
        <p:nvPicPr>
          <p:cNvPr id="31" name="Imagen 30" descr="Imagen que contiene texto&#10;&#10;Descripción generada automáticamente">
            <a:extLst>
              <a:ext uri="{FF2B5EF4-FFF2-40B4-BE49-F238E27FC236}">
                <a16:creationId xmlns:a16="http://schemas.microsoft.com/office/drawing/2014/main" id="{49F741BA-7E72-47D6-8F3C-847377F15F8A}"/>
              </a:ext>
            </a:extLst>
          </p:cNvPr>
          <p:cNvPicPr>
            <a:picLocks noChangeAspect="1"/>
          </p:cNvPicPr>
          <p:nvPr/>
        </p:nvPicPr>
        <p:blipFill rotWithShape="1">
          <a:blip r:embed="rId5">
            <a:extLst>
              <a:ext uri="{28A0092B-C50C-407E-A947-70E740481C1C}">
                <a14:useLocalDpi xmlns:a14="http://schemas.microsoft.com/office/drawing/2010/main" val="0"/>
              </a:ext>
            </a:extLst>
          </a:blip>
          <a:srcRect l="80736" t="38892" r="4901" b="11079"/>
          <a:stretch/>
        </p:blipFill>
        <p:spPr>
          <a:xfrm>
            <a:off x="4346743" y="2258109"/>
            <a:ext cx="1099820" cy="3267821"/>
          </a:xfrm>
          <a:prstGeom prst="rect">
            <a:avLst/>
          </a:prstGeom>
        </p:spPr>
      </p:pic>
      <p:pic>
        <p:nvPicPr>
          <p:cNvPr id="4" name="Imagen 3" descr="Imagen que contiene texto, mapa&#10;&#10;Descripción generada automáticamente">
            <a:extLst>
              <a:ext uri="{FF2B5EF4-FFF2-40B4-BE49-F238E27FC236}">
                <a16:creationId xmlns:a16="http://schemas.microsoft.com/office/drawing/2014/main" id="{F773E425-A960-4CBF-8AFC-1FFE9C37F095}"/>
              </a:ext>
            </a:extLst>
          </p:cNvPr>
          <p:cNvPicPr>
            <a:picLocks noChangeAspect="1"/>
          </p:cNvPicPr>
          <p:nvPr/>
        </p:nvPicPr>
        <p:blipFill rotWithShape="1">
          <a:blip r:embed="rId6">
            <a:extLst>
              <a:ext uri="{28A0092B-C50C-407E-A947-70E740481C1C}">
                <a14:useLocalDpi xmlns:a14="http://schemas.microsoft.com/office/drawing/2010/main" val="0"/>
              </a:ext>
            </a:extLst>
          </a:blip>
          <a:srcRect l="10742" t="2321" r="19123" b="10260"/>
          <a:stretch/>
        </p:blipFill>
        <p:spPr>
          <a:xfrm>
            <a:off x="1174760" y="3924491"/>
            <a:ext cx="3084052" cy="2883033"/>
          </a:xfrm>
          <a:prstGeom prst="rect">
            <a:avLst/>
          </a:prstGeom>
        </p:spPr>
      </p:pic>
    </p:spTree>
    <p:extLst>
      <p:ext uri="{BB962C8B-B14F-4D97-AF65-F5344CB8AC3E}">
        <p14:creationId xmlns:p14="http://schemas.microsoft.com/office/powerpoint/2010/main" val="4273258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F760274-685E-44A2-8B0D-E1E4BCDF826F}"/>
              </a:ext>
            </a:extLst>
          </p:cNvPr>
          <p:cNvSpPr/>
          <p:nvPr/>
        </p:nvSpPr>
        <p:spPr>
          <a:xfrm>
            <a:off x="833171" y="5161091"/>
            <a:ext cx="11151219" cy="923330"/>
          </a:xfrm>
          <a:prstGeom prst="rect">
            <a:avLst/>
          </a:prstGeom>
        </p:spPr>
        <p:txBody>
          <a:bodyPr wrap="square">
            <a:spAutoFit/>
          </a:bodyPr>
          <a:lstStyle/>
          <a:p>
            <a:r>
              <a:rPr lang="es-ES" dirty="0">
                <a:latin typeface="Times New Roman" panose="02020603050405020304" pitchFamily="18" charset="0"/>
                <a:cs typeface="Times New Roman" panose="02020603050405020304" pitchFamily="18" charset="0"/>
              </a:rPr>
              <a:t>Los promedios deben considerarse como una visión suavizada de los mapas reales. Analizando el comportamiento "evento por evento" podemos describir la variabilidad temporal de los impactos y obtener información sobre el nivel de exposición, la zona más sensible y otra información adicional útil para la planificación de RRD.</a:t>
            </a:r>
            <a:endParaRPr lang="es-US" dirty="0">
              <a:latin typeface="Times New Roman" panose="02020603050405020304" pitchFamily="18" charset="0"/>
              <a:cs typeface="Times New Roman" panose="02020603050405020304" pitchFamily="18" charset="0"/>
            </a:endParaRPr>
          </a:p>
        </p:txBody>
      </p:sp>
      <p:sp>
        <p:nvSpPr>
          <p:cNvPr id="10" name="CuadroTexto 9">
            <a:extLst>
              <a:ext uri="{FF2B5EF4-FFF2-40B4-BE49-F238E27FC236}">
                <a16:creationId xmlns:a16="http://schemas.microsoft.com/office/drawing/2014/main" id="{E6604931-38F5-4FDC-8EB5-810E38C7C6F7}"/>
              </a:ext>
            </a:extLst>
          </p:cNvPr>
          <p:cNvSpPr txBox="1"/>
          <p:nvPr/>
        </p:nvSpPr>
        <p:spPr>
          <a:xfrm>
            <a:off x="2085277" y="4460492"/>
            <a:ext cx="957313" cy="369332"/>
          </a:xfrm>
          <a:prstGeom prst="rect">
            <a:avLst/>
          </a:prstGeom>
          <a:noFill/>
        </p:spPr>
        <p:txBody>
          <a:bodyPr wrap="none" rtlCol="0">
            <a:spAutoFit/>
          </a:bodyPr>
          <a:lstStyle/>
          <a:p>
            <a:r>
              <a:rPr lang="en-US" b="1" dirty="0"/>
              <a:t>1982-83</a:t>
            </a:r>
            <a:endParaRPr lang="es-US" b="1" dirty="0"/>
          </a:p>
        </p:txBody>
      </p:sp>
      <p:sp>
        <p:nvSpPr>
          <p:cNvPr id="11" name="CuadroTexto 10">
            <a:extLst>
              <a:ext uri="{FF2B5EF4-FFF2-40B4-BE49-F238E27FC236}">
                <a16:creationId xmlns:a16="http://schemas.microsoft.com/office/drawing/2014/main" id="{7C90B816-F39C-49B6-9802-8F0E5BF312B4}"/>
              </a:ext>
            </a:extLst>
          </p:cNvPr>
          <p:cNvSpPr txBox="1"/>
          <p:nvPr/>
        </p:nvSpPr>
        <p:spPr>
          <a:xfrm>
            <a:off x="5820939" y="4438187"/>
            <a:ext cx="957313" cy="369332"/>
          </a:xfrm>
          <a:prstGeom prst="rect">
            <a:avLst/>
          </a:prstGeom>
          <a:noFill/>
        </p:spPr>
        <p:txBody>
          <a:bodyPr wrap="none" rtlCol="0">
            <a:spAutoFit/>
          </a:bodyPr>
          <a:lstStyle/>
          <a:p>
            <a:r>
              <a:rPr lang="en-US" b="1" dirty="0"/>
              <a:t>1986-87</a:t>
            </a:r>
            <a:endParaRPr lang="es-US" b="1" dirty="0"/>
          </a:p>
        </p:txBody>
      </p:sp>
      <p:sp>
        <p:nvSpPr>
          <p:cNvPr id="12" name="CuadroTexto 11">
            <a:extLst>
              <a:ext uri="{FF2B5EF4-FFF2-40B4-BE49-F238E27FC236}">
                <a16:creationId xmlns:a16="http://schemas.microsoft.com/office/drawing/2014/main" id="{A494AA93-2F83-4B7A-B968-6C398B89903B}"/>
              </a:ext>
            </a:extLst>
          </p:cNvPr>
          <p:cNvSpPr txBox="1"/>
          <p:nvPr/>
        </p:nvSpPr>
        <p:spPr>
          <a:xfrm>
            <a:off x="9447969" y="4393588"/>
            <a:ext cx="957313" cy="369332"/>
          </a:xfrm>
          <a:prstGeom prst="rect">
            <a:avLst/>
          </a:prstGeom>
          <a:noFill/>
        </p:spPr>
        <p:txBody>
          <a:bodyPr wrap="none" rtlCol="0">
            <a:spAutoFit/>
          </a:bodyPr>
          <a:lstStyle/>
          <a:p>
            <a:r>
              <a:rPr lang="en-US" b="1" dirty="0"/>
              <a:t>2015-16</a:t>
            </a:r>
            <a:endParaRPr lang="es-US" b="1" dirty="0"/>
          </a:p>
        </p:txBody>
      </p:sp>
      <p:pic>
        <p:nvPicPr>
          <p:cNvPr id="13" name="Imagen 12" descr="Imagen que contiene flor&#10;&#10;Descripción generada automáticamente">
            <a:extLst>
              <a:ext uri="{FF2B5EF4-FFF2-40B4-BE49-F238E27FC236}">
                <a16:creationId xmlns:a16="http://schemas.microsoft.com/office/drawing/2014/main" id="{C1135263-F8D0-4729-AAE9-CAE77FBB5C78}"/>
              </a:ext>
            </a:extLst>
          </p:cNvPr>
          <p:cNvPicPr>
            <a:picLocks noChangeAspect="1"/>
          </p:cNvPicPr>
          <p:nvPr/>
        </p:nvPicPr>
        <p:blipFill rotWithShape="1">
          <a:blip r:embed="rId3">
            <a:extLst>
              <a:ext uri="{28A0092B-C50C-407E-A947-70E740481C1C}">
                <a14:useLocalDpi xmlns:a14="http://schemas.microsoft.com/office/drawing/2010/main" val="0"/>
              </a:ext>
            </a:extLst>
          </a:blip>
          <a:srcRect l="7301" t="3323" r="3333" b="2407"/>
          <a:stretch/>
        </p:blipFill>
        <p:spPr>
          <a:xfrm>
            <a:off x="551693" y="1116531"/>
            <a:ext cx="3843378" cy="3184995"/>
          </a:xfrm>
          <a:prstGeom prst="rect">
            <a:avLst/>
          </a:prstGeom>
        </p:spPr>
      </p:pic>
      <p:pic>
        <p:nvPicPr>
          <p:cNvPr id="19" name="Imagen 18" descr="Imagen que contiene flor&#10;&#10;Descripción generada automáticamente">
            <a:extLst>
              <a:ext uri="{FF2B5EF4-FFF2-40B4-BE49-F238E27FC236}">
                <a16:creationId xmlns:a16="http://schemas.microsoft.com/office/drawing/2014/main" id="{24A602F4-B238-4A2E-BE08-FAAD40EAB09F}"/>
              </a:ext>
            </a:extLst>
          </p:cNvPr>
          <p:cNvPicPr>
            <a:picLocks noChangeAspect="1"/>
          </p:cNvPicPr>
          <p:nvPr/>
        </p:nvPicPr>
        <p:blipFill rotWithShape="1">
          <a:blip r:embed="rId4">
            <a:extLst>
              <a:ext uri="{28A0092B-C50C-407E-A947-70E740481C1C}">
                <a14:useLocalDpi xmlns:a14="http://schemas.microsoft.com/office/drawing/2010/main" val="0"/>
              </a:ext>
            </a:extLst>
          </a:blip>
          <a:srcRect l="8917" r="4741" b="4905"/>
          <a:stretch/>
        </p:blipFill>
        <p:spPr>
          <a:xfrm>
            <a:off x="8443097" y="1235244"/>
            <a:ext cx="3310287" cy="2913244"/>
          </a:xfrm>
          <a:prstGeom prst="rect">
            <a:avLst/>
          </a:prstGeom>
        </p:spPr>
      </p:pic>
      <p:pic>
        <p:nvPicPr>
          <p:cNvPr id="3" name="Imagen 2" descr="Imagen que contiene mapa&#10;&#10;Descripción generada automáticamente">
            <a:extLst>
              <a:ext uri="{FF2B5EF4-FFF2-40B4-BE49-F238E27FC236}">
                <a16:creationId xmlns:a16="http://schemas.microsoft.com/office/drawing/2014/main" id="{4273EDA3-865E-4339-B69B-197E11846E4B}"/>
              </a:ext>
            </a:extLst>
          </p:cNvPr>
          <p:cNvPicPr>
            <a:picLocks noChangeAspect="1"/>
          </p:cNvPicPr>
          <p:nvPr/>
        </p:nvPicPr>
        <p:blipFill rotWithShape="1">
          <a:blip r:embed="rId5">
            <a:extLst>
              <a:ext uri="{28A0092B-C50C-407E-A947-70E740481C1C}">
                <a14:useLocalDpi xmlns:a14="http://schemas.microsoft.com/office/drawing/2010/main" val="0"/>
              </a:ext>
            </a:extLst>
          </a:blip>
          <a:srcRect l="9614" t="3964" r="41" b="1621"/>
          <a:stretch/>
        </p:blipFill>
        <p:spPr>
          <a:xfrm>
            <a:off x="4650516" y="1235244"/>
            <a:ext cx="3454121" cy="2913244"/>
          </a:xfrm>
          <a:prstGeom prst="rect">
            <a:avLst/>
          </a:prstGeom>
        </p:spPr>
      </p:pic>
    </p:spTree>
    <p:extLst>
      <p:ext uri="{BB962C8B-B14F-4D97-AF65-F5344CB8AC3E}">
        <p14:creationId xmlns:p14="http://schemas.microsoft.com/office/powerpoint/2010/main" val="1247372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4CA0C28-252E-4D58-96D9-A029299C6826}"/>
              </a:ext>
            </a:extLst>
          </p:cNvPr>
          <p:cNvSpPr/>
          <p:nvPr/>
        </p:nvSpPr>
        <p:spPr>
          <a:xfrm>
            <a:off x="501225" y="244657"/>
            <a:ext cx="2892780" cy="369332"/>
          </a:xfrm>
          <a:prstGeom prst="rect">
            <a:avLst/>
          </a:prstGeom>
        </p:spPr>
        <p:txBody>
          <a:bodyPr wrap="none">
            <a:spAutoFit/>
          </a:bodyPr>
          <a:lstStyle/>
          <a:p>
            <a:r>
              <a:rPr lang="en-US" b="1" dirty="0" err="1">
                <a:solidFill>
                  <a:srgbClr val="000000"/>
                </a:solidFill>
                <a:latin typeface="Times New Roman" panose="02020603050405020304" pitchFamily="18" charset="0"/>
                <a:ea typeface="Calibri" panose="020F0502020204030204" pitchFamily="34" charset="0"/>
              </a:rPr>
              <a:t>Calculando</a:t>
            </a:r>
            <a:r>
              <a:rPr lang="en-US" b="1" dirty="0">
                <a:solidFill>
                  <a:srgbClr val="000000"/>
                </a:solidFill>
                <a:latin typeface="Times New Roman" panose="02020603050405020304" pitchFamily="18" charset="0"/>
                <a:ea typeface="Calibri" panose="020F0502020204030204" pitchFamily="34" charset="0"/>
              </a:rPr>
              <a:t> las </a:t>
            </a:r>
            <a:r>
              <a:rPr lang="en-US" b="1" dirty="0" err="1">
                <a:solidFill>
                  <a:srgbClr val="000000"/>
                </a:solidFill>
                <a:latin typeface="Times New Roman" panose="02020603050405020304" pitchFamily="18" charset="0"/>
                <a:ea typeface="Calibri" panose="020F0502020204030204" pitchFamily="34" charset="0"/>
              </a:rPr>
              <a:t>frequencias</a:t>
            </a:r>
            <a:r>
              <a:rPr lang="en-US" b="1" dirty="0">
                <a:solidFill>
                  <a:srgbClr val="000000"/>
                </a:solidFill>
                <a:latin typeface="Times New Roman" panose="02020603050405020304" pitchFamily="18" charset="0"/>
                <a:ea typeface="Calibri" panose="020F0502020204030204" pitchFamily="34" charset="0"/>
              </a:rPr>
              <a:t> </a:t>
            </a:r>
            <a:endParaRPr lang="es-US" dirty="0"/>
          </a:p>
        </p:txBody>
      </p:sp>
      <p:sp>
        <p:nvSpPr>
          <p:cNvPr id="3" name="Rectángulo 2">
            <a:extLst>
              <a:ext uri="{FF2B5EF4-FFF2-40B4-BE49-F238E27FC236}">
                <a16:creationId xmlns:a16="http://schemas.microsoft.com/office/drawing/2014/main" id="{FE68034D-78B0-4A7C-A99D-20868422EE61}"/>
              </a:ext>
            </a:extLst>
          </p:cNvPr>
          <p:cNvSpPr/>
          <p:nvPr/>
        </p:nvSpPr>
        <p:spPr>
          <a:xfrm>
            <a:off x="506168" y="741088"/>
            <a:ext cx="5412753" cy="923330"/>
          </a:xfrm>
          <a:prstGeom prst="rect">
            <a:avLst/>
          </a:prstGeom>
        </p:spPr>
        <p:txBody>
          <a:bodyPr wrap="square">
            <a:spAutoFit/>
          </a:bodyPr>
          <a:lstStyle/>
          <a:p>
            <a:r>
              <a:rPr lang="es-ES" dirty="0">
                <a:solidFill>
                  <a:srgbClr val="000000"/>
                </a:solidFill>
                <a:latin typeface="Times New Roman" panose="02020603050405020304" pitchFamily="18" charset="0"/>
                <a:ea typeface="Calibri" panose="020F0502020204030204" pitchFamily="34" charset="0"/>
              </a:rPr>
              <a:t>Diseñamos el script "</a:t>
            </a:r>
            <a:r>
              <a:rPr lang="es-ES" dirty="0" err="1">
                <a:solidFill>
                  <a:srgbClr val="000000"/>
                </a:solidFill>
                <a:latin typeface="Times New Roman" panose="02020603050405020304" pitchFamily="18" charset="0"/>
                <a:ea typeface="Calibri" panose="020F0502020204030204" pitchFamily="34" charset="0"/>
              </a:rPr>
              <a:t>risk.m</a:t>
            </a:r>
            <a:r>
              <a:rPr lang="es-ES" dirty="0">
                <a:solidFill>
                  <a:srgbClr val="000000"/>
                </a:solidFill>
                <a:latin typeface="Times New Roman" panose="02020603050405020304" pitchFamily="18" charset="0"/>
                <a:ea typeface="Calibri" panose="020F0502020204030204" pitchFamily="34" charset="0"/>
              </a:rPr>
              <a:t>“  para calcular el mapa de frecuencias de cambio a un clima más seco. No se encontró ningún cambio a "más húmedo".</a:t>
            </a:r>
            <a:endParaRPr lang="es-US" dirty="0"/>
          </a:p>
        </p:txBody>
      </p:sp>
      <p:sp>
        <p:nvSpPr>
          <p:cNvPr id="6" name="Rectángulo 5">
            <a:extLst>
              <a:ext uri="{FF2B5EF4-FFF2-40B4-BE49-F238E27FC236}">
                <a16:creationId xmlns:a16="http://schemas.microsoft.com/office/drawing/2014/main" id="{1FF19A5F-42F8-4EB5-B10C-719C2C06F45C}"/>
              </a:ext>
            </a:extLst>
          </p:cNvPr>
          <p:cNvSpPr/>
          <p:nvPr/>
        </p:nvSpPr>
        <p:spPr>
          <a:xfrm>
            <a:off x="446069" y="2061234"/>
            <a:ext cx="5649931" cy="2031325"/>
          </a:xfrm>
          <a:prstGeom prst="rect">
            <a:avLst/>
          </a:prstGeom>
        </p:spPr>
        <p:txBody>
          <a:bodyPr wrap="square">
            <a:spAutoFit/>
          </a:bodyPr>
          <a:lstStyle/>
          <a:p>
            <a:r>
              <a:rPr lang="es-ES" dirty="0">
                <a:latin typeface="Times New Roman" panose="02020603050405020304" pitchFamily="18" charset="0"/>
                <a:ea typeface="Calibri" panose="020F0502020204030204" pitchFamily="34" charset="0"/>
              </a:rPr>
              <a:t>Este mapa representa una imagen más realista de los impactos esperados de El Niño y su variabilidad espacio-temporal. Muestra la frecuencia de los cambios climáticos relacionados con El Niño, que es una medida del nivel de exposición de los impactos más significativos sobre el clima (y, en consecuencia, sobre los ecosistemas y la agricultura)</a:t>
            </a:r>
            <a:endParaRPr lang="es-US" dirty="0"/>
          </a:p>
        </p:txBody>
      </p:sp>
      <p:sp>
        <p:nvSpPr>
          <p:cNvPr id="7" name="Rectángulo 6">
            <a:extLst>
              <a:ext uri="{FF2B5EF4-FFF2-40B4-BE49-F238E27FC236}">
                <a16:creationId xmlns:a16="http://schemas.microsoft.com/office/drawing/2014/main" id="{5CF0D593-CC03-473E-AFDB-94A749A43009}"/>
              </a:ext>
            </a:extLst>
          </p:cNvPr>
          <p:cNvSpPr/>
          <p:nvPr/>
        </p:nvSpPr>
        <p:spPr>
          <a:xfrm>
            <a:off x="439688" y="4459493"/>
            <a:ext cx="5524265" cy="923330"/>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Los </a:t>
            </a:r>
            <a:r>
              <a:rPr lang="en-US" dirty="0" err="1">
                <a:latin typeface="Times New Roman" panose="02020603050405020304" pitchFamily="18" charset="0"/>
                <a:ea typeface="Calibri" panose="020F0502020204030204" pitchFamily="34" charset="0"/>
              </a:rPr>
              <a:t>impactos</a:t>
            </a:r>
            <a:r>
              <a:rPr lang="en-US" dirty="0">
                <a:latin typeface="Times New Roman" panose="02020603050405020304" pitchFamily="18" charset="0"/>
                <a:ea typeface="Calibri" panose="020F0502020204030204" pitchFamily="34" charset="0"/>
              </a:rPr>
              <a:t> mas </a:t>
            </a:r>
            <a:r>
              <a:rPr lang="en-US" dirty="0" err="1">
                <a:latin typeface="Times New Roman" panose="02020603050405020304" pitchFamily="18" charset="0"/>
                <a:ea typeface="Calibri" panose="020F0502020204030204" pitchFamily="34" charset="0"/>
              </a:rPr>
              <a:t>persitentes</a:t>
            </a:r>
            <a:r>
              <a:rPr lang="en-US" dirty="0">
                <a:latin typeface="Times New Roman" panose="02020603050405020304" pitchFamily="18" charset="0"/>
                <a:ea typeface="Calibri" panose="020F0502020204030204" pitchFamily="34" charset="0"/>
              </a:rPr>
              <a:t> se </a:t>
            </a:r>
            <a:r>
              <a:rPr lang="en-US" dirty="0" err="1">
                <a:latin typeface="Times New Roman" panose="02020603050405020304" pitchFamily="18" charset="0"/>
                <a:ea typeface="Calibri" panose="020F0502020204030204" pitchFamily="34" charset="0"/>
              </a:rPr>
              <a:t>observan</a:t>
            </a:r>
            <a:r>
              <a:rPr lang="en-US" dirty="0">
                <a:latin typeface="Times New Roman" panose="02020603050405020304" pitchFamily="18" charset="0"/>
                <a:ea typeface="Calibri" panose="020F0502020204030204" pitchFamily="34" charset="0"/>
              </a:rPr>
              <a:t> sobre las zonas </a:t>
            </a:r>
            <a:r>
              <a:rPr lang="en-US" dirty="0" err="1">
                <a:latin typeface="Times New Roman" panose="02020603050405020304" pitchFamily="18" charset="0"/>
                <a:ea typeface="Calibri" panose="020F0502020204030204" pitchFamily="34" charset="0"/>
              </a:rPr>
              <a:t>altas</a:t>
            </a:r>
            <a:r>
              <a:rPr lang="en-US" dirty="0">
                <a:latin typeface="Times New Roman" panose="02020603050405020304" pitchFamily="18" charset="0"/>
                <a:ea typeface="Calibri" panose="020F0502020204030204" pitchFamily="34" charset="0"/>
              </a:rPr>
              <a:t> de la Sierra Madre del Sur y </a:t>
            </a:r>
            <a:r>
              <a:rPr lang="en-US" dirty="0" err="1">
                <a:latin typeface="Times New Roman" panose="02020603050405020304" pitchFamily="18" charset="0"/>
                <a:ea typeface="Calibri" panose="020F0502020204030204" pitchFamily="34" charset="0"/>
              </a:rPr>
              <a:t>en</a:t>
            </a:r>
            <a:r>
              <a:rPr lang="en-US" dirty="0">
                <a:latin typeface="Times New Roman" panose="02020603050405020304" pitchFamily="18" charset="0"/>
                <a:ea typeface="Calibri" panose="020F0502020204030204" pitchFamily="34" charset="0"/>
              </a:rPr>
              <a:t> la </a:t>
            </a:r>
            <a:r>
              <a:rPr lang="en-US" dirty="0" err="1">
                <a:latin typeface="Times New Roman" panose="02020603050405020304" pitchFamily="18" charset="0"/>
                <a:ea typeface="Calibri" panose="020F0502020204030204" pitchFamily="34" charset="0"/>
              </a:rPr>
              <a:t>zna</a:t>
            </a:r>
            <a:r>
              <a:rPr lang="en-US" dirty="0">
                <a:latin typeface="Times New Roman" panose="02020603050405020304" pitchFamily="18" charset="0"/>
                <a:ea typeface="Calibri" panose="020F0502020204030204" pitchFamily="34" charset="0"/>
              </a:rPr>
              <a:t> de la capital Guadalajara, </a:t>
            </a:r>
            <a:r>
              <a:rPr lang="en-US" dirty="0" err="1">
                <a:latin typeface="Times New Roman" panose="02020603050405020304" pitchFamily="18" charset="0"/>
                <a:ea typeface="Calibri" panose="020F0502020204030204" pitchFamily="34" charset="0"/>
              </a:rPr>
              <a:t>siendo</a:t>
            </a:r>
            <a:r>
              <a:rPr lang="en-US" dirty="0">
                <a:latin typeface="Times New Roman" panose="02020603050405020304" pitchFamily="18" charset="0"/>
                <a:ea typeface="Calibri" panose="020F0502020204030204" pitchFamily="34" charset="0"/>
              </a:rPr>
              <a:t> mas variable </a:t>
            </a:r>
            <a:r>
              <a:rPr lang="en-US" dirty="0" err="1">
                <a:latin typeface="Times New Roman" panose="02020603050405020304" pitchFamily="18" charset="0"/>
                <a:ea typeface="Calibri" panose="020F0502020204030204" pitchFamily="34" charset="0"/>
              </a:rPr>
              <a:t>en</a:t>
            </a:r>
            <a:r>
              <a:rPr lang="en-US" dirty="0">
                <a:latin typeface="Times New Roman" panose="02020603050405020304" pitchFamily="18" charset="0"/>
                <a:ea typeface="Calibri" panose="020F0502020204030204" pitchFamily="34" charset="0"/>
              </a:rPr>
              <a:t> el resto del Estado.</a:t>
            </a:r>
            <a:endParaRPr lang="es-US" dirty="0"/>
          </a:p>
        </p:txBody>
      </p:sp>
      <p:pic>
        <p:nvPicPr>
          <p:cNvPr id="9" name="Imagen 8" descr="Imagen que contiene texto, mapa&#10;&#10;Descripción generada automáticamente">
            <a:extLst>
              <a:ext uri="{FF2B5EF4-FFF2-40B4-BE49-F238E27FC236}">
                <a16:creationId xmlns:a16="http://schemas.microsoft.com/office/drawing/2014/main" id="{86E513B9-FCB6-463D-B5DA-0F8D3112233D}"/>
              </a:ext>
            </a:extLst>
          </p:cNvPr>
          <p:cNvPicPr>
            <a:picLocks noChangeAspect="1"/>
          </p:cNvPicPr>
          <p:nvPr/>
        </p:nvPicPr>
        <p:blipFill rotWithShape="1">
          <a:blip r:embed="rId3">
            <a:extLst>
              <a:ext uri="{28A0092B-C50C-407E-A947-70E740481C1C}">
                <a14:useLocalDpi xmlns:a14="http://schemas.microsoft.com/office/drawing/2010/main" val="0"/>
              </a:ext>
            </a:extLst>
          </a:blip>
          <a:srcRect l="5468" t="5962" r="4884" b="5962"/>
          <a:stretch/>
        </p:blipFill>
        <p:spPr>
          <a:xfrm>
            <a:off x="6204585" y="820091"/>
            <a:ext cx="5687969" cy="4791437"/>
          </a:xfrm>
          <a:prstGeom prst="rect">
            <a:avLst/>
          </a:prstGeom>
        </p:spPr>
      </p:pic>
    </p:spTree>
    <p:extLst>
      <p:ext uri="{BB962C8B-B14F-4D97-AF65-F5344CB8AC3E}">
        <p14:creationId xmlns:p14="http://schemas.microsoft.com/office/powerpoint/2010/main" val="2760579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3DCB2CC-E68E-4360-8860-4A59943358B1}"/>
              </a:ext>
            </a:extLst>
          </p:cNvPr>
          <p:cNvSpPr txBox="1"/>
          <p:nvPr/>
        </p:nvSpPr>
        <p:spPr>
          <a:xfrm>
            <a:off x="649717" y="355677"/>
            <a:ext cx="7305526" cy="369332"/>
          </a:xfrm>
          <a:prstGeom prst="rect">
            <a:avLst/>
          </a:prstGeom>
          <a:noFill/>
        </p:spPr>
        <p:txBody>
          <a:bodyPr wrap="none" rtlCol="0">
            <a:spAutoFit/>
          </a:bodyPr>
          <a:lstStyle/>
          <a:p>
            <a:r>
              <a:rPr lang="en-US" dirty="0" err="1"/>
              <a:t>Actualmente</a:t>
            </a:r>
            <a:r>
              <a:rPr lang="en-US" dirty="0"/>
              <a:t> tenemos </a:t>
            </a:r>
            <a:r>
              <a:rPr lang="en-US" dirty="0" err="1"/>
              <a:t>resultados</a:t>
            </a:r>
            <a:r>
              <a:rPr lang="en-US" dirty="0"/>
              <a:t> </a:t>
            </a:r>
            <a:r>
              <a:rPr lang="en-US" dirty="0" err="1"/>
              <a:t>preliminares</a:t>
            </a:r>
            <a:r>
              <a:rPr lang="en-US" dirty="0"/>
              <a:t> para </a:t>
            </a:r>
            <a:r>
              <a:rPr lang="en-US" dirty="0" err="1"/>
              <a:t>varios</a:t>
            </a:r>
            <a:r>
              <a:rPr lang="en-US" dirty="0"/>
              <a:t> </a:t>
            </a:r>
            <a:r>
              <a:rPr lang="en-US" dirty="0" err="1"/>
              <a:t>paises</a:t>
            </a:r>
            <a:r>
              <a:rPr lang="en-US" dirty="0"/>
              <a:t> y </a:t>
            </a:r>
            <a:r>
              <a:rPr lang="en-US" dirty="0" err="1"/>
              <a:t>regiones</a:t>
            </a:r>
            <a:r>
              <a:rPr lang="en-US" dirty="0"/>
              <a:t>:</a:t>
            </a:r>
          </a:p>
        </p:txBody>
      </p:sp>
      <p:sp>
        <p:nvSpPr>
          <p:cNvPr id="4" name="CuadroTexto 3">
            <a:extLst>
              <a:ext uri="{FF2B5EF4-FFF2-40B4-BE49-F238E27FC236}">
                <a16:creationId xmlns:a16="http://schemas.microsoft.com/office/drawing/2014/main" id="{0CE57EC5-24EF-4FF7-9B1C-0C73BF82BAF8}"/>
              </a:ext>
            </a:extLst>
          </p:cNvPr>
          <p:cNvSpPr txBox="1"/>
          <p:nvPr/>
        </p:nvSpPr>
        <p:spPr>
          <a:xfrm>
            <a:off x="1236391" y="3308145"/>
            <a:ext cx="1212961" cy="400110"/>
          </a:xfrm>
          <a:prstGeom prst="rect">
            <a:avLst/>
          </a:prstGeom>
          <a:noFill/>
        </p:spPr>
        <p:txBody>
          <a:bodyPr wrap="none" rtlCol="0">
            <a:spAutoFit/>
          </a:bodyPr>
          <a:lstStyle/>
          <a:p>
            <a:r>
              <a:rPr lang="en-US" sz="2000" b="1" dirty="0"/>
              <a:t>Honduras</a:t>
            </a:r>
            <a:endParaRPr lang="es-US" sz="2000" b="1" dirty="0"/>
          </a:p>
        </p:txBody>
      </p:sp>
      <p:sp>
        <p:nvSpPr>
          <p:cNvPr id="5" name="CuadroTexto 4">
            <a:extLst>
              <a:ext uri="{FF2B5EF4-FFF2-40B4-BE49-F238E27FC236}">
                <a16:creationId xmlns:a16="http://schemas.microsoft.com/office/drawing/2014/main" id="{AD4E1918-5E48-438A-BF0F-F3C2056CAC56}"/>
              </a:ext>
            </a:extLst>
          </p:cNvPr>
          <p:cNvSpPr txBox="1"/>
          <p:nvPr/>
        </p:nvSpPr>
        <p:spPr>
          <a:xfrm>
            <a:off x="3448733" y="3234915"/>
            <a:ext cx="3491790" cy="400110"/>
          </a:xfrm>
          <a:prstGeom prst="rect">
            <a:avLst/>
          </a:prstGeom>
          <a:noFill/>
        </p:spPr>
        <p:txBody>
          <a:bodyPr wrap="none" rtlCol="0">
            <a:spAutoFit/>
          </a:bodyPr>
          <a:lstStyle/>
          <a:p>
            <a:r>
              <a:rPr lang="en-US" sz="2000" b="1" dirty="0"/>
              <a:t>Central America and Caribbean</a:t>
            </a:r>
            <a:endParaRPr lang="es-US" sz="2000" b="1" dirty="0"/>
          </a:p>
        </p:txBody>
      </p:sp>
      <p:sp>
        <p:nvSpPr>
          <p:cNvPr id="6" name="CuadroTexto 5">
            <a:extLst>
              <a:ext uri="{FF2B5EF4-FFF2-40B4-BE49-F238E27FC236}">
                <a16:creationId xmlns:a16="http://schemas.microsoft.com/office/drawing/2014/main" id="{7D691C8E-81FF-49CE-B3D3-2FCE41519F45}"/>
              </a:ext>
            </a:extLst>
          </p:cNvPr>
          <p:cNvSpPr txBox="1"/>
          <p:nvPr/>
        </p:nvSpPr>
        <p:spPr>
          <a:xfrm>
            <a:off x="7748239" y="3156028"/>
            <a:ext cx="886461" cy="400110"/>
          </a:xfrm>
          <a:prstGeom prst="rect">
            <a:avLst/>
          </a:prstGeom>
          <a:noFill/>
        </p:spPr>
        <p:txBody>
          <a:bodyPr wrap="none" rtlCol="0">
            <a:spAutoFit/>
          </a:bodyPr>
          <a:lstStyle/>
          <a:p>
            <a:r>
              <a:rPr lang="en-US" sz="2000" b="1" dirty="0"/>
              <a:t>Kenya </a:t>
            </a:r>
            <a:endParaRPr lang="es-US" sz="2000" b="1" dirty="0"/>
          </a:p>
        </p:txBody>
      </p:sp>
      <p:sp>
        <p:nvSpPr>
          <p:cNvPr id="7" name="CuadroTexto 6">
            <a:extLst>
              <a:ext uri="{FF2B5EF4-FFF2-40B4-BE49-F238E27FC236}">
                <a16:creationId xmlns:a16="http://schemas.microsoft.com/office/drawing/2014/main" id="{E7CB9412-463F-4C41-9837-69E4A8D8C60B}"/>
              </a:ext>
            </a:extLst>
          </p:cNvPr>
          <p:cNvSpPr txBox="1"/>
          <p:nvPr/>
        </p:nvSpPr>
        <p:spPr>
          <a:xfrm>
            <a:off x="1675239" y="6052327"/>
            <a:ext cx="1226618" cy="400110"/>
          </a:xfrm>
          <a:prstGeom prst="rect">
            <a:avLst/>
          </a:prstGeom>
          <a:noFill/>
        </p:spPr>
        <p:txBody>
          <a:bodyPr wrap="none" rtlCol="0">
            <a:spAutoFit/>
          </a:bodyPr>
          <a:lstStyle/>
          <a:p>
            <a:r>
              <a:rPr lang="en-US" sz="2000" b="1" dirty="0"/>
              <a:t>Indonesia</a:t>
            </a:r>
            <a:endParaRPr lang="es-US" sz="2000" b="1" dirty="0"/>
          </a:p>
        </p:txBody>
      </p:sp>
      <p:sp>
        <p:nvSpPr>
          <p:cNvPr id="8" name="CuadroTexto 7">
            <a:extLst>
              <a:ext uri="{FF2B5EF4-FFF2-40B4-BE49-F238E27FC236}">
                <a16:creationId xmlns:a16="http://schemas.microsoft.com/office/drawing/2014/main" id="{F13433DB-AB76-4E2A-A62B-B5BCBC6766ED}"/>
              </a:ext>
            </a:extLst>
          </p:cNvPr>
          <p:cNvSpPr txBox="1"/>
          <p:nvPr/>
        </p:nvSpPr>
        <p:spPr>
          <a:xfrm>
            <a:off x="10207316" y="3132794"/>
            <a:ext cx="660758" cy="400110"/>
          </a:xfrm>
          <a:prstGeom prst="rect">
            <a:avLst/>
          </a:prstGeom>
          <a:noFill/>
        </p:spPr>
        <p:txBody>
          <a:bodyPr wrap="none" rtlCol="0">
            <a:spAutoFit/>
          </a:bodyPr>
          <a:lstStyle/>
          <a:p>
            <a:r>
              <a:rPr lang="en-US" sz="2000" b="1" dirty="0"/>
              <a:t>Laos</a:t>
            </a:r>
            <a:endParaRPr lang="es-US" sz="2000" b="1" dirty="0"/>
          </a:p>
        </p:txBody>
      </p:sp>
      <p:sp>
        <p:nvSpPr>
          <p:cNvPr id="9" name="CuadroTexto 8">
            <a:extLst>
              <a:ext uri="{FF2B5EF4-FFF2-40B4-BE49-F238E27FC236}">
                <a16:creationId xmlns:a16="http://schemas.microsoft.com/office/drawing/2014/main" id="{82224937-53EB-4169-8CCA-96D1054BF507}"/>
              </a:ext>
            </a:extLst>
          </p:cNvPr>
          <p:cNvSpPr txBox="1"/>
          <p:nvPr/>
        </p:nvSpPr>
        <p:spPr>
          <a:xfrm>
            <a:off x="5007976" y="6053953"/>
            <a:ext cx="1407758" cy="400110"/>
          </a:xfrm>
          <a:prstGeom prst="rect">
            <a:avLst/>
          </a:prstGeom>
          <a:noFill/>
        </p:spPr>
        <p:txBody>
          <a:bodyPr wrap="none" rtlCol="0">
            <a:spAutoFit/>
          </a:bodyPr>
          <a:lstStyle/>
          <a:p>
            <a:r>
              <a:rPr lang="en-US" sz="2000" b="1" dirty="0"/>
              <a:t>Philippines</a:t>
            </a:r>
            <a:r>
              <a:rPr lang="en-US" dirty="0"/>
              <a:t> </a:t>
            </a:r>
            <a:endParaRPr lang="es-US" dirty="0"/>
          </a:p>
        </p:txBody>
      </p:sp>
      <p:sp>
        <p:nvSpPr>
          <p:cNvPr id="10" name="CuadroTexto 9">
            <a:extLst>
              <a:ext uri="{FF2B5EF4-FFF2-40B4-BE49-F238E27FC236}">
                <a16:creationId xmlns:a16="http://schemas.microsoft.com/office/drawing/2014/main" id="{EC9B2234-A9BE-4BB0-902B-5EAB0B352B8B}"/>
              </a:ext>
            </a:extLst>
          </p:cNvPr>
          <p:cNvSpPr txBox="1"/>
          <p:nvPr/>
        </p:nvSpPr>
        <p:spPr>
          <a:xfrm>
            <a:off x="9353087" y="5968228"/>
            <a:ext cx="723275" cy="400110"/>
          </a:xfrm>
          <a:prstGeom prst="rect">
            <a:avLst/>
          </a:prstGeom>
          <a:noFill/>
        </p:spPr>
        <p:txBody>
          <a:bodyPr wrap="none" rtlCol="0">
            <a:spAutoFit/>
          </a:bodyPr>
          <a:lstStyle/>
          <a:p>
            <a:r>
              <a:rPr lang="en-US" sz="2000" b="1" dirty="0"/>
              <a:t>Cuba</a:t>
            </a:r>
            <a:endParaRPr lang="es-US" sz="2000" b="1" dirty="0"/>
          </a:p>
        </p:txBody>
      </p:sp>
      <p:pic>
        <p:nvPicPr>
          <p:cNvPr id="13" name="Imagen 12" descr="Imagen que contiene mapa, texto&#10;&#10;Descripción generada automáticamente">
            <a:extLst>
              <a:ext uri="{FF2B5EF4-FFF2-40B4-BE49-F238E27FC236}">
                <a16:creationId xmlns:a16="http://schemas.microsoft.com/office/drawing/2014/main" id="{FEAB8910-BFDC-42B8-8CF4-2CB6DACB7478}"/>
              </a:ext>
            </a:extLst>
          </p:cNvPr>
          <p:cNvPicPr>
            <a:picLocks noChangeAspect="1"/>
          </p:cNvPicPr>
          <p:nvPr/>
        </p:nvPicPr>
        <p:blipFill rotWithShape="1">
          <a:blip r:embed="rId3">
            <a:extLst>
              <a:ext uri="{28A0092B-C50C-407E-A947-70E740481C1C}">
                <a14:useLocalDpi xmlns:a14="http://schemas.microsoft.com/office/drawing/2010/main" val="0"/>
              </a:ext>
            </a:extLst>
          </a:blip>
          <a:srcRect l="5982" r="5538"/>
          <a:stretch/>
        </p:blipFill>
        <p:spPr>
          <a:xfrm>
            <a:off x="451496" y="1733991"/>
            <a:ext cx="2397754" cy="1463564"/>
          </a:xfrm>
          <a:prstGeom prst="rect">
            <a:avLst/>
          </a:prstGeom>
        </p:spPr>
      </p:pic>
      <p:pic>
        <p:nvPicPr>
          <p:cNvPr id="15" name="Imagen 14" descr="Imagen que contiene mapa, texto&#10;&#10;Descripción generada automáticamente">
            <a:extLst>
              <a:ext uri="{FF2B5EF4-FFF2-40B4-BE49-F238E27FC236}">
                <a16:creationId xmlns:a16="http://schemas.microsoft.com/office/drawing/2014/main" id="{FA20B846-6DDB-4ED4-AE03-0058748D4279}"/>
              </a:ext>
            </a:extLst>
          </p:cNvPr>
          <p:cNvPicPr>
            <a:picLocks noChangeAspect="1"/>
          </p:cNvPicPr>
          <p:nvPr/>
        </p:nvPicPr>
        <p:blipFill rotWithShape="1">
          <a:blip r:embed="rId4">
            <a:extLst>
              <a:ext uri="{28A0092B-C50C-407E-A947-70E740481C1C}">
                <a14:useLocalDpi xmlns:a14="http://schemas.microsoft.com/office/drawing/2010/main" val="0"/>
              </a:ext>
            </a:extLst>
          </a:blip>
          <a:srcRect l="8506" r="9453" b="7025"/>
          <a:stretch/>
        </p:blipFill>
        <p:spPr>
          <a:xfrm>
            <a:off x="3171825" y="1131964"/>
            <a:ext cx="3809348" cy="2048345"/>
          </a:xfrm>
          <a:prstGeom prst="rect">
            <a:avLst/>
          </a:prstGeom>
        </p:spPr>
      </p:pic>
      <p:pic>
        <p:nvPicPr>
          <p:cNvPr id="17" name="Imagen 16" descr="Imagen que contiene mapa, texto&#10;&#10;Descripción generada automáticamente">
            <a:extLst>
              <a:ext uri="{FF2B5EF4-FFF2-40B4-BE49-F238E27FC236}">
                <a16:creationId xmlns:a16="http://schemas.microsoft.com/office/drawing/2014/main" id="{394738A1-F194-4006-93E7-C309AC5B763F}"/>
              </a:ext>
            </a:extLst>
          </p:cNvPr>
          <p:cNvPicPr>
            <a:picLocks noChangeAspect="1"/>
          </p:cNvPicPr>
          <p:nvPr/>
        </p:nvPicPr>
        <p:blipFill rotWithShape="1">
          <a:blip r:embed="rId5">
            <a:extLst>
              <a:ext uri="{28A0092B-C50C-407E-A947-70E740481C1C}">
                <a14:useLocalDpi xmlns:a14="http://schemas.microsoft.com/office/drawing/2010/main" val="0"/>
              </a:ext>
            </a:extLst>
          </a:blip>
          <a:srcRect l="7429" r="5790" b="8970"/>
          <a:stretch/>
        </p:blipFill>
        <p:spPr>
          <a:xfrm>
            <a:off x="7230662" y="946272"/>
            <a:ext cx="1974427" cy="2130303"/>
          </a:xfrm>
          <a:prstGeom prst="rect">
            <a:avLst/>
          </a:prstGeom>
        </p:spPr>
      </p:pic>
      <p:pic>
        <p:nvPicPr>
          <p:cNvPr id="19" name="Imagen 18" descr="Imagen que contiene texto, mapa&#10;&#10;Descripción generada automáticamente">
            <a:extLst>
              <a:ext uri="{FF2B5EF4-FFF2-40B4-BE49-F238E27FC236}">
                <a16:creationId xmlns:a16="http://schemas.microsoft.com/office/drawing/2014/main" id="{8FCF85B8-EF28-4820-8457-6CF4CAB7A423}"/>
              </a:ext>
            </a:extLst>
          </p:cNvPr>
          <p:cNvPicPr>
            <a:picLocks noChangeAspect="1"/>
          </p:cNvPicPr>
          <p:nvPr/>
        </p:nvPicPr>
        <p:blipFill rotWithShape="1">
          <a:blip r:embed="rId6">
            <a:extLst>
              <a:ext uri="{28A0092B-C50C-407E-A947-70E740481C1C}">
                <a14:useLocalDpi xmlns:a14="http://schemas.microsoft.com/office/drawing/2010/main" val="0"/>
              </a:ext>
            </a:extLst>
          </a:blip>
          <a:srcRect l="10141" r="7656" b="8274"/>
          <a:stretch/>
        </p:blipFill>
        <p:spPr>
          <a:xfrm>
            <a:off x="129359" y="3929942"/>
            <a:ext cx="3868840" cy="2048345"/>
          </a:xfrm>
          <a:prstGeom prst="rect">
            <a:avLst/>
          </a:prstGeom>
        </p:spPr>
      </p:pic>
      <p:pic>
        <p:nvPicPr>
          <p:cNvPr id="21" name="Imagen 20" descr="Imagen que contiene texto, mapa&#10;&#10;Descripción generada automáticamente">
            <a:extLst>
              <a:ext uri="{FF2B5EF4-FFF2-40B4-BE49-F238E27FC236}">
                <a16:creationId xmlns:a16="http://schemas.microsoft.com/office/drawing/2014/main" id="{73FBE238-5A60-4BB2-A714-8E1856F00087}"/>
              </a:ext>
            </a:extLst>
          </p:cNvPr>
          <p:cNvPicPr>
            <a:picLocks noChangeAspect="1"/>
          </p:cNvPicPr>
          <p:nvPr/>
        </p:nvPicPr>
        <p:blipFill rotWithShape="1">
          <a:blip r:embed="rId7">
            <a:extLst>
              <a:ext uri="{28A0092B-C50C-407E-A947-70E740481C1C}">
                <a14:useLocalDpi xmlns:a14="http://schemas.microsoft.com/office/drawing/2010/main" val="0"/>
              </a:ext>
            </a:extLst>
          </a:blip>
          <a:srcRect l="6229" r="7473" b="8970"/>
          <a:stretch/>
        </p:blipFill>
        <p:spPr>
          <a:xfrm>
            <a:off x="9534872" y="843546"/>
            <a:ext cx="1776227" cy="2213979"/>
          </a:xfrm>
          <a:prstGeom prst="rect">
            <a:avLst/>
          </a:prstGeom>
        </p:spPr>
      </p:pic>
      <p:pic>
        <p:nvPicPr>
          <p:cNvPr id="23" name="Imagen 22" descr="Imagen que contiene texto, mapa&#10;&#10;Descripción generada automáticamente">
            <a:extLst>
              <a:ext uri="{FF2B5EF4-FFF2-40B4-BE49-F238E27FC236}">
                <a16:creationId xmlns:a16="http://schemas.microsoft.com/office/drawing/2014/main" id="{22EE2029-B147-4CF0-B53A-272562174AD8}"/>
              </a:ext>
            </a:extLst>
          </p:cNvPr>
          <p:cNvPicPr>
            <a:picLocks noChangeAspect="1"/>
          </p:cNvPicPr>
          <p:nvPr/>
        </p:nvPicPr>
        <p:blipFill rotWithShape="1">
          <a:blip r:embed="rId8">
            <a:extLst>
              <a:ext uri="{28A0092B-C50C-407E-A947-70E740481C1C}">
                <a14:useLocalDpi xmlns:a14="http://schemas.microsoft.com/office/drawing/2010/main" val="0"/>
              </a:ext>
            </a:extLst>
          </a:blip>
          <a:srcRect l="8313" r="5922" b="7879"/>
          <a:stretch/>
        </p:blipFill>
        <p:spPr>
          <a:xfrm>
            <a:off x="4507972" y="3800474"/>
            <a:ext cx="2215741" cy="2048345"/>
          </a:xfrm>
          <a:prstGeom prst="rect">
            <a:avLst/>
          </a:prstGeom>
        </p:spPr>
      </p:pic>
      <p:pic>
        <p:nvPicPr>
          <p:cNvPr id="29" name="Imagen 28" descr="Imagen que contiene texto, mapa&#10;&#10;Descripción generada automáticamente">
            <a:extLst>
              <a:ext uri="{FF2B5EF4-FFF2-40B4-BE49-F238E27FC236}">
                <a16:creationId xmlns:a16="http://schemas.microsoft.com/office/drawing/2014/main" id="{F66C0E00-29A2-435C-9A64-2E806EA6B697}"/>
              </a:ext>
            </a:extLst>
          </p:cNvPr>
          <p:cNvPicPr>
            <a:picLocks noChangeAspect="1"/>
          </p:cNvPicPr>
          <p:nvPr/>
        </p:nvPicPr>
        <p:blipFill rotWithShape="1">
          <a:blip r:embed="rId9">
            <a:extLst>
              <a:ext uri="{28A0092B-C50C-407E-A947-70E740481C1C}">
                <a14:useLocalDpi xmlns:a14="http://schemas.microsoft.com/office/drawing/2010/main" val="0"/>
              </a:ext>
            </a:extLst>
          </a:blip>
          <a:srcRect l="8750" r="7891" b="8170"/>
          <a:stretch/>
        </p:blipFill>
        <p:spPr>
          <a:xfrm>
            <a:off x="7275226" y="3950768"/>
            <a:ext cx="3859726" cy="2017460"/>
          </a:xfrm>
          <a:prstGeom prst="rect">
            <a:avLst/>
          </a:prstGeom>
        </p:spPr>
      </p:pic>
    </p:spTree>
    <p:extLst>
      <p:ext uri="{BB962C8B-B14F-4D97-AF65-F5344CB8AC3E}">
        <p14:creationId xmlns:p14="http://schemas.microsoft.com/office/powerpoint/2010/main" val="150477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3C892FD-5CD3-41CC-8F1E-E8C0EB222D5E}"/>
              </a:ext>
            </a:extLst>
          </p:cNvPr>
          <p:cNvPicPr>
            <a:picLocks noChangeAspect="1"/>
          </p:cNvPicPr>
          <p:nvPr/>
        </p:nvPicPr>
        <p:blipFill rotWithShape="1">
          <a:blip r:embed="rId3"/>
          <a:srcRect t="16039" r="1333"/>
          <a:stretch/>
        </p:blipFill>
        <p:spPr>
          <a:xfrm>
            <a:off x="163846" y="1493520"/>
            <a:ext cx="11327114" cy="5120640"/>
          </a:xfrm>
          <a:prstGeom prst="rect">
            <a:avLst/>
          </a:prstGeom>
        </p:spPr>
      </p:pic>
      <p:sp>
        <p:nvSpPr>
          <p:cNvPr id="3" name="CuadroTexto 2">
            <a:extLst>
              <a:ext uri="{FF2B5EF4-FFF2-40B4-BE49-F238E27FC236}">
                <a16:creationId xmlns:a16="http://schemas.microsoft.com/office/drawing/2014/main" id="{DE1DEC7C-A6C0-47A2-A6CD-A982ACCDC837}"/>
              </a:ext>
            </a:extLst>
          </p:cNvPr>
          <p:cNvSpPr txBox="1"/>
          <p:nvPr/>
        </p:nvSpPr>
        <p:spPr>
          <a:xfrm>
            <a:off x="1558084" y="248052"/>
            <a:ext cx="8915197" cy="984885"/>
          </a:xfrm>
          <a:prstGeom prst="rect">
            <a:avLst/>
          </a:prstGeom>
          <a:noFill/>
        </p:spPr>
        <p:txBody>
          <a:bodyPr wrap="none" rtlCol="0">
            <a:spAutoFit/>
          </a:bodyPr>
          <a:lstStyle/>
          <a:p>
            <a:pPr algn="ctr"/>
            <a:r>
              <a:rPr lang="es-ES" sz="2000" b="1" dirty="0"/>
              <a:t>Puede acceder a todos los resultados y a una explicación detallada del método en:</a:t>
            </a:r>
          </a:p>
          <a:p>
            <a:pPr algn="ctr"/>
            <a:endParaRPr lang="es-ES" sz="2000" b="1" dirty="0">
              <a:hlinkClick r:id="rId4"/>
            </a:endParaRPr>
          </a:p>
          <a:p>
            <a:pPr algn="ctr"/>
            <a:r>
              <a:rPr lang="es-US" dirty="0">
                <a:hlinkClick r:id="rId4"/>
              </a:rPr>
              <a:t>https://sites.google.com/view/el-nino-mapping-project/home</a:t>
            </a:r>
            <a:endParaRPr lang="es-US" dirty="0"/>
          </a:p>
        </p:txBody>
      </p:sp>
    </p:spTree>
    <p:extLst>
      <p:ext uri="{BB962C8B-B14F-4D97-AF65-F5344CB8AC3E}">
        <p14:creationId xmlns:p14="http://schemas.microsoft.com/office/powerpoint/2010/main" val="2604446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028A6B4-7141-4FB8-8DC6-9DA560ED721D}"/>
              </a:ext>
            </a:extLst>
          </p:cNvPr>
          <p:cNvPicPr>
            <a:picLocks noChangeAspect="1"/>
          </p:cNvPicPr>
          <p:nvPr/>
        </p:nvPicPr>
        <p:blipFill rotWithShape="1">
          <a:blip r:embed="rId3"/>
          <a:srcRect l="15666" t="5843" r="22001"/>
          <a:stretch/>
        </p:blipFill>
        <p:spPr>
          <a:xfrm>
            <a:off x="6421120" y="1033187"/>
            <a:ext cx="5425440" cy="4353771"/>
          </a:xfrm>
          <a:prstGeom prst="rect">
            <a:avLst/>
          </a:prstGeom>
        </p:spPr>
      </p:pic>
      <p:pic>
        <p:nvPicPr>
          <p:cNvPr id="3" name="Imagen 2">
            <a:extLst>
              <a:ext uri="{FF2B5EF4-FFF2-40B4-BE49-F238E27FC236}">
                <a16:creationId xmlns:a16="http://schemas.microsoft.com/office/drawing/2014/main" id="{3C25A0F1-1C54-42B6-AD0A-C955C46F5336}"/>
              </a:ext>
            </a:extLst>
          </p:cNvPr>
          <p:cNvPicPr>
            <a:picLocks noChangeAspect="1"/>
          </p:cNvPicPr>
          <p:nvPr/>
        </p:nvPicPr>
        <p:blipFill rotWithShape="1">
          <a:blip r:embed="rId4"/>
          <a:srcRect l="15749" t="5530" r="21834"/>
          <a:stretch/>
        </p:blipFill>
        <p:spPr>
          <a:xfrm>
            <a:off x="345440" y="914400"/>
            <a:ext cx="5811520" cy="4672881"/>
          </a:xfrm>
          <a:prstGeom prst="rect">
            <a:avLst/>
          </a:prstGeom>
        </p:spPr>
      </p:pic>
    </p:spTree>
    <p:extLst>
      <p:ext uri="{BB962C8B-B14F-4D97-AF65-F5344CB8AC3E}">
        <p14:creationId xmlns:p14="http://schemas.microsoft.com/office/powerpoint/2010/main" val="897227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781EF0F-4A44-458F-AE56-2895D6A461DD}"/>
              </a:ext>
            </a:extLst>
          </p:cNvPr>
          <p:cNvPicPr>
            <a:picLocks noChangeAspect="1"/>
          </p:cNvPicPr>
          <p:nvPr/>
        </p:nvPicPr>
        <p:blipFill rotWithShape="1">
          <a:blip r:embed="rId3"/>
          <a:srcRect t="4593" b="6370"/>
          <a:stretch/>
        </p:blipFill>
        <p:spPr>
          <a:xfrm>
            <a:off x="1799924" y="1414421"/>
            <a:ext cx="9166287" cy="4590782"/>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6E87FB70-341B-4BEF-871A-86F8ACAD61BC}"/>
              </a:ext>
            </a:extLst>
          </p:cNvPr>
          <p:cNvSpPr txBox="1"/>
          <p:nvPr/>
        </p:nvSpPr>
        <p:spPr>
          <a:xfrm>
            <a:off x="1799924" y="625642"/>
            <a:ext cx="7031733" cy="369332"/>
          </a:xfrm>
          <a:prstGeom prst="rect">
            <a:avLst/>
          </a:prstGeom>
          <a:noFill/>
        </p:spPr>
        <p:txBody>
          <a:bodyPr wrap="none" rtlCol="0">
            <a:spAutoFit/>
          </a:bodyPr>
          <a:lstStyle/>
          <a:p>
            <a:r>
              <a:rPr lang="es-ES" b="1" dirty="0"/>
              <a:t>Actualmente estamos trabajando en el diseño de una página interactiva</a:t>
            </a:r>
            <a:endParaRPr lang="es-US" b="1" dirty="0"/>
          </a:p>
        </p:txBody>
      </p:sp>
      <p:pic>
        <p:nvPicPr>
          <p:cNvPr id="2" name="Imagen 1">
            <a:extLst>
              <a:ext uri="{FF2B5EF4-FFF2-40B4-BE49-F238E27FC236}">
                <a16:creationId xmlns:a16="http://schemas.microsoft.com/office/drawing/2014/main" id="{03DA0566-A04E-4269-A676-C8B8E0DEB54F}"/>
              </a:ext>
            </a:extLst>
          </p:cNvPr>
          <p:cNvPicPr>
            <a:picLocks noChangeAspect="1"/>
          </p:cNvPicPr>
          <p:nvPr/>
        </p:nvPicPr>
        <p:blipFill rotWithShape="1">
          <a:blip r:embed="rId4"/>
          <a:srcRect l="1949" t="14508" r="4150" b="4800"/>
          <a:stretch/>
        </p:blipFill>
        <p:spPr>
          <a:xfrm>
            <a:off x="618744" y="1212574"/>
            <a:ext cx="10954512" cy="52951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495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36B2442-2BF9-4D69-8C63-3F3FB96BE81A}"/>
              </a:ext>
            </a:extLst>
          </p:cNvPr>
          <p:cNvSpPr/>
          <p:nvPr/>
        </p:nvSpPr>
        <p:spPr>
          <a:xfrm>
            <a:off x="371475" y="144161"/>
            <a:ext cx="11563350" cy="966803"/>
          </a:xfrm>
          <a:prstGeom prst="rect">
            <a:avLst/>
          </a:prstGeom>
        </p:spPr>
        <p:txBody>
          <a:bodyPr wrap="square">
            <a:spAutoFit/>
          </a:bodyPr>
          <a:lstStyle/>
          <a:p>
            <a:pPr indent="457200">
              <a:lnSpc>
                <a:spcPct val="107000"/>
              </a:lnSpc>
              <a:spcAft>
                <a:spcPts val="800"/>
              </a:spcAft>
            </a:pPr>
            <a:r>
              <a:rPr lang="es-ES" dirty="0">
                <a:latin typeface="Times New Roman" panose="02020603050405020304" pitchFamily="18" charset="0"/>
                <a:ea typeface="Calibri" panose="020F0502020204030204" pitchFamily="34" charset="0"/>
                <a:cs typeface="Times New Roman" panose="02020603050405020304" pitchFamily="18" charset="0"/>
              </a:rPr>
              <a:t>Los mapas relacionados con El Niño, que ilustran la información sobre los impactos, son importantes fuentes de conocimiento y herramientas para los tomadores de decisiones, que buscan aumentar su conocimiento sobre los peligros esperados durante El Niño.</a:t>
            </a:r>
            <a:endParaRPr lang="es-US"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513994D8-E154-44A9-A013-A8640B5444C5}"/>
              </a:ext>
            </a:extLst>
          </p:cNvPr>
          <p:cNvSpPr/>
          <p:nvPr/>
        </p:nvSpPr>
        <p:spPr>
          <a:xfrm>
            <a:off x="381000" y="5541571"/>
            <a:ext cx="11563350" cy="734688"/>
          </a:xfrm>
          <a:prstGeom prst="rect">
            <a:avLst/>
          </a:prstGeom>
        </p:spPr>
        <p:txBody>
          <a:bodyPr wrap="square">
            <a:spAutoFit/>
          </a:bodyPr>
          <a:lstStyle/>
          <a:p>
            <a:pPr indent="457200">
              <a:lnSpc>
                <a:spcPct val="107000"/>
              </a:lnSpc>
              <a:spcAft>
                <a:spcPts val="600"/>
              </a:spcAft>
            </a:pPr>
            <a:r>
              <a:rPr lang="es-ES" sz="2000" b="1" dirty="0">
                <a:latin typeface="Times New Roman" panose="02020603050405020304" pitchFamily="18" charset="0"/>
                <a:ea typeface="Times New Roman" panose="02020603050405020304" pitchFamily="18" charset="0"/>
                <a:cs typeface="Times New Roman" panose="02020603050405020304" pitchFamily="18" charset="0"/>
              </a:rPr>
              <a:t>Sin embargo, una cuestión importante es capturar  la magnitud  de los cambios a escala nacional o subnacional, a fin de establecer una imagen más realista e integral de los impactos.</a:t>
            </a:r>
            <a:endParaRPr lang="es-US" sz="2000" b="1" i="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3DC66AE9-B5B2-44D0-92D7-FA3D7468321E}"/>
              </a:ext>
            </a:extLst>
          </p:cNvPr>
          <p:cNvPicPr>
            <a:picLocks noChangeAspect="1"/>
          </p:cNvPicPr>
          <p:nvPr/>
        </p:nvPicPr>
        <p:blipFill>
          <a:blip r:embed="rId3"/>
          <a:stretch>
            <a:fillRect/>
          </a:stretch>
        </p:blipFill>
        <p:spPr>
          <a:xfrm>
            <a:off x="2238717" y="1189722"/>
            <a:ext cx="7133883" cy="39267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8213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A16D2DA-1AE8-4EFC-9057-91B53CF772BC}"/>
              </a:ext>
            </a:extLst>
          </p:cNvPr>
          <p:cNvSpPr/>
          <p:nvPr/>
        </p:nvSpPr>
        <p:spPr>
          <a:xfrm>
            <a:off x="518159" y="1344596"/>
            <a:ext cx="7307180" cy="1020216"/>
          </a:xfrm>
          <a:prstGeom prst="rect">
            <a:avLst/>
          </a:prstGeom>
          <a:solidFill>
            <a:schemeClr val="accent2">
              <a:lumMod val="60000"/>
              <a:lumOff val="40000"/>
            </a:schemeClr>
          </a:solidFill>
          <a:effectLst>
            <a:outerShdw blurRad="50800" dist="38100" dir="5400000" algn="t" rotWithShape="0">
              <a:prstClr val="black">
                <a:alpha val="40000"/>
              </a:prstClr>
            </a:outerShdw>
          </a:effectLst>
        </p:spPr>
        <p:txBody>
          <a:bodyPr wrap="square">
            <a:spAutoFit/>
          </a:bodyPr>
          <a:lstStyle/>
          <a:p>
            <a:pPr lvl="0" algn="just">
              <a:lnSpc>
                <a:spcPct val="114000"/>
              </a:lnSpc>
              <a:spcAft>
                <a:spcPts val="900"/>
              </a:spcAft>
            </a:pPr>
            <a:r>
              <a:rPr lang="es-ES" b="1" dirty="0">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cs typeface="Times New Roman" panose="02020603050405020304" pitchFamily="18" charset="0"/>
              </a:rPr>
              <a:t>Identificar cómo cambia el esquema de clasificación de Köppen-Geiger proporciona información sobre la dirección y las magnitudes de estos cambios. Los impactos se vuelven "cualitativamente medibles".</a:t>
            </a:r>
            <a:endParaRPr lang="es-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DE639CDE-C450-4A3B-B343-8F22229733F5}"/>
              </a:ext>
            </a:extLst>
          </p:cNvPr>
          <p:cNvSpPr/>
          <p:nvPr/>
        </p:nvSpPr>
        <p:spPr>
          <a:xfrm>
            <a:off x="2651392" y="2721709"/>
            <a:ext cx="6261602" cy="1020216"/>
          </a:xfrm>
          <a:prstGeom prst="rect">
            <a:avLst/>
          </a:prstGeom>
          <a:solidFill>
            <a:schemeClr val="accent5">
              <a:lumMod val="60000"/>
              <a:lumOff val="40000"/>
            </a:schemeClr>
          </a:solidFill>
          <a:effectLst>
            <a:outerShdw blurRad="50800" dist="38100" dir="5400000" algn="t" rotWithShape="0">
              <a:prstClr val="black">
                <a:alpha val="40000"/>
              </a:prstClr>
            </a:outerShdw>
          </a:effectLst>
        </p:spPr>
        <p:txBody>
          <a:bodyPr wrap="square">
            <a:spAutoFit/>
          </a:bodyPr>
          <a:lstStyle/>
          <a:p>
            <a:pPr lvl="0" algn="just">
              <a:lnSpc>
                <a:spcPct val="114000"/>
              </a:lnSpc>
              <a:spcAft>
                <a:spcPts val="900"/>
              </a:spcAft>
            </a:pPr>
            <a:r>
              <a:rPr lang="es-ES" b="1" dirty="0">
                <a:latin typeface="Times New Roman" panose="02020603050405020304" pitchFamily="18" charset="0"/>
                <a:ea typeface="Arial" panose="020B0604020202020204" pitchFamily="34" charset="0"/>
                <a:cs typeface="Times New Roman" panose="02020603050405020304" pitchFamily="18" charset="0"/>
              </a:rPr>
              <a:t>Proporciona información sobre la variabilidad espacial de los impactos a nivel subnacional basado en datos mensuales de precipitación y temperatura.</a:t>
            </a:r>
            <a:endParaRPr lang="es-US"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a:extLst>
              <a:ext uri="{FF2B5EF4-FFF2-40B4-BE49-F238E27FC236}">
                <a16:creationId xmlns:a16="http://schemas.microsoft.com/office/drawing/2014/main" id="{9C13640E-35C7-456A-8336-AD098D27B572}"/>
              </a:ext>
            </a:extLst>
          </p:cNvPr>
          <p:cNvSpPr/>
          <p:nvPr/>
        </p:nvSpPr>
        <p:spPr>
          <a:xfrm>
            <a:off x="341523" y="207119"/>
            <a:ext cx="11108797" cy="646331"/>
          </a:xfrm>
          <a:prstGeom prst="rect">
            <a:avLst/>
          </a:prstGeom>
        </p:spPr>
        <p:txBody>
          <a:bodyPr wrap="square">
            <a:spAutoFit/>
          </a:bodyPr>
          <a:lstStyle/>
          <a:p>
            <a:r>
              <a:rPr lang="es-ES" b="1" dirty="0">
                <a:latin typeface="Times New Roman" panose="02020603050405020304" pitchFamily="18" charset="0"/>
                <a:ea typeface="Calibri" panose="020F0502020204030204" pitchFamily="34" charset="0"/>
              </a:rPr>
              <a:t>Aunque estos resultados deben considerarse como preliminares, son los primeros mapas realistas de impactos de El Niño aplicados a una perspectiva nacional con una aplicación directa para DDR</a:t>
            </a:r>
            <a:endParaRPr lang="es-US" b="1" dirty="0"/>
          </a:p>
        </p:txBody>
      </p:sp>
      <p:sp>
        <p:nvSpPr>
          <p:cNvPr id="7" name="Rectángulo 6">
            <a:extLst>
              <a:ext uri="{FF2B5EF4-FFF2-40B4-BE49-F238E27FC236}">
                <a16:creationId xmlns:a16="http://schemas.microsoft.com/office/drawing/2014/main" id="{42CD1FA6-8879-4963-ACF6-98ABEE4CA1AF}"/>
              </a:ext>
            </a:extLst>
          </p:cNvPr>
          <p:cNvSpPr/>
          <p:nvPr/>
        </p:nvSpPr>
        <p:spPr>
          <a:xfrm>
            <a:off x="4705304" y="4043738"/>
            <a:ext cx="6096000" cy="1020216"/>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txBody>
          <a:bodyPr>
            <a:spAutoFit/>
          </a:bodyPr>
          <a:lstStyle/>
          <a:p>
            <a:pPr algn="just">
              <a:lnSpc>
                <a:spcPct val="114000"/>
              </a:lnSpc>
              <a:spcAft>
                <a:spcPts val="900"/>
              </a:spcAft>
            </a:pPr>
            <a:r>
              <a:rPr lang="es-ES" b="1" dirty="0">
                <a:latin typeface="Times New Roman" panose="02020603050405020304" pitchFamily="18" charset="0"/>
                <a:ea typeface="Arial" panose="020B0604020202020204" pitchFamily="34" charset="0"/>
                <a:cs typeface="Times New Roman" panose="02020603050405020304" pitchFamily="18" charset="0"/>
              </a:rPr>
              <a:t>El análisis de los eventos individuales visualiza cómo cambia la estructura espacial y diseña mapas de frecuencia que abren la puerta al cálculo de mapas de riesgo.</a:t>
            </a:r>
            <a:endParaRPr lang="es-U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id="{5A8CE77B-15E7-458E-B933-AD60B1B39BD1}"/>
              </a:ext>
            </a:extLst>
          </p:cNvPr>
          <p:cNvSpPr/>
          <p:nvPr/>
        </p:nvSpPr>
        <p:spPr>
          <a:xfrm>
            <a:off x="612195" y="5582121"/>
            <a:ext cx="10933480" cy="704424"/>
          </a:xfrm>
          <a:prstGeom prst="rect">
            <a:avLst/>
          </a:prstGeom>
        </p:spPr>
        <p:txBody>
          <a:bodyPr wrap="square">
            <a:spAutoFit/>
          </a:bodyPr>
          <a:lstStyle/>
          <a:p>
            <a:pPr>
              <a:lnSpc>
                <a:spcPct val="114000"/>
              </a:lnSpc>
              <a:spcAft>
                <a:spcPts val="900"/>
              </a:spcAft>
            </a:pPr>
            <a:r>
              <a:rPr lang="es-ES" b="1" dirty="0">
                <a:latin typeface="Times New Roman" panose="02020603050405020304" pitchFamily="18" charset="0"/>
                <a:ea typeface="Calibri" panose="020F0502020204030204" pitchFamily="34" charset="0"/>
                <a:cs typeface="Times New Roman" panose="02020603050405020304" pitchFamily="18" charset="0"/>
              </a:rPr>
              <a:t>Las herramientas de procesamiento fueron diseñadas de tal manera que pudieran reproducirse en otros países con la capacidad de desarrollar conjuntos de datos de alta resolución.</a:t>
            </a:r>
            <a:endParaRPr lang="es-U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4667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C628932-AB27-444A-AD83-C47816F2D42D}"/>
              </a:ext>
            </a:extLst>
          </p:cNvPr>
          <p:cNvSpPr/>
          <p:nvPr/>
        </p:nvSpPr>
        <p:spPr>
          <a:xfrm>
            <a:off x="4781268" y="2841367"/>
            <a:ext cx="6096000" cy="1477328"/>
          </a:xfrm>
          <a:prstGeom prst="rect">
            <a:avLst/>
          </a:prstGeom>
          <a:solidFill>
            <a:schemeClr val="accent5">
              <a:lumMod val="60000"/>
              <a:lumOff val="40000"/>
            </a:schemeClr>
          </a:solidFill>
          <a:effectLst>
            <a:outerShdw blurRad="50800" dist="38100" dir="2700000" algn="tl" rotWithShape="0">
              <a:prstClr val="black">
                <a:alpha val="40000"/>
              </a:prstClr>
            </a:outerShdw>
          </a:effectLst>
        </p:spPr>
        <p:txBody>
          <a:bodyPr>
            <a:spAutoFit/>
          </a:bodyPr>
          <a:lstStyle/>
          <a:p>
            <a:r>
              <a:rPr lang="es-ES" dirty="0">
                <a:latin typeface="Times New Roman" panose="02020603050405020304" pitchFamily="18" charset="0"/>
                <a:ea typeface="Calibri" panose="020F0502020204030204" pitchFamily="34" charset="0"/>
              </a:rPr>
              <a:t>Los mapas de impacto no deben considerarse como totalmente exhaustivos, ya que no tienen en cuenta esos impactos que no presentan una influencia perceptible sobre la estacionalidad. Sin embargo, reflejan las consecuencias más significativas de El Niño en términos de impactos sociales y económicos.</a:t>
            </a:r>
            <a:endParaRPr lang="es-US" dirty="0"/>
          </a:p>
        </p:txBody>
      </p:sp>
      <p:sp>
        <p:nvSpPr>
          <p:cNvPr id="2" name="Rectángulo 1">
            <a:extLst>
              <a:ext uri="{FF2B5EF4-FFF2-40B4-BE49-F238E27FC236}">
                <a16:creationId xmlns:a16="http://schemas.microsoft.com/office/drawing/2014/main" id="{D1CE7703-E2D0-4EDD-835C-DE7118CB6F4C}"/>
              </a:ext>
            </a:extLst>
          </p:cNvPr>
          <p:cNvSpPr/>
          <p:nvPr/>
        </p:nvSpPr>
        <p:spPr>
          <a:xfrm>
            <a:off x="564101" y="362628"/>
            <a:ext cx="11172973" cy="646331"/>
          </a:xfrm>
          <a:prstGeom prst="rect">
            <a:avLst/>
          </a:prstGeom>
        </p:spPr>
        <p:txBody>
          <a:bodyPr wrap="square">
            <a:spAutoFit/>
          </a:bodyPr>
          <a:lstStyle/>
          <a:p>
            <a:r>
              <a:rPr lang="es-ES" b="1" dirty="0">
                <a:latin typeface="Times New Roman" panose="02020603050405020304" pitchFamily="18" charset="0"/>
                <a:ea typeface="Calibri" panose="020F0502020204030204" pitchFamily="34" charset="0"/>
              </a:rPr>
              <a:t>Nuestra metodología tiene potencial para los esfuerzos de planificación de RRD, sin embargo, todavía hay margen de mejora</a:t>
            </a:r>
            <a:endParaRPr lang="es-US" b="1" dirty="0"/>
          </a:p>
        </p:txBody>
      </p:sp>
      <p:sp>
        <p:nvSpPr>
          <p:cNvPr id="4" name="Rectángulo 3">
            <a:extLst>
              <a:ext uri="{FF2B5EF4-FFF2-40B4-BE49-F238E27FC236}">
                <a16:creationId xmlns:a16="http://schemas.microsoft.com/office/drawing/2014/main" id="{4AF2AA76-D592-41FF-B7B0-05940EB44EDE}"/>
              </a:ext>
            </a:extLst>
          </p:cNvPr>
          <p:cNvSpPr/>
          <p:nvPr/>
        </p:nvSpPr>
        <p:spPr>
          <a:xfrm>
            <a:off x="782468" y="1436759"/>
            <a:ext cx="6096000" cy="923330"/>
          </a:xfrm>
          <a:prstGeom prst="rect">
            <a:avLst/>
          </a:prstGeom>
          <a:solidFill>
            <a:schemeClr val="accent2">
              <a:lumMod val="60000"/>
              <a:lumOff val="40000"/>
            </a:schemeClr>
          </a:solidFill>
          <a:effectLst>
            <a:outerShdw blurRad="50800" dist="38100" dir="5400000" algn="t" rotWithShape="0">
              <a:prstClr val="black">
                <a:alpha val="40000"/>
              </a:prstClr>
            </a:outerShdw>
          </a:effectLst>
        </p:spPr>
        <p:txBody>
          <a:bodyPr>
            <a:spAutoFit/>
          </a:bodyPr>
          <a:lstStyle/>
          <a:p>
            <a:r>
              <a:rPr lang="es-ES" dirty="0">
                <a:latin typeface="Times New Roman" panose="02020603050405020304" pitchFamily="18" charset="0"/>
                <a:ea typeface="Arial" panose="020B0604020202020204" pitchFamily="34" charset="0"/>
              </a:rPr>
              <a:t>Se podrían obtener resultados más precisos si se contara con datos mas fiables de temperatura y precipitación de alta resolución.</a:t>
            </a:r>
            <a:endParaRPr lang="es-US" dirty="0"/>
          </a:p>
        </p:txBody>
      </p:sp>
      <p:sp>
        <p:nvSpPr>
          <p:cNvPr id="5" name="Rectángulo 4">
            <a:extLst>
              <a:ext uri="{FF2B5EF4-FFF2-40B4-BE49-F238E27FC236}">
                <a16:creationId xmlns:a16="http://schemas.microsoft.com/office/drawing/2014/main" id="{64600715-E6D9-42CE-9551-253FEE7CD9A1}"/>
              </a:ext>
            </a:extLst>
          </p:cNvPr>
          <p:cNvSpPr/>
          <p:nvPr/>
        </p:nvSpPr>
        <p:spPr>
          <a:xfrm>
            <a:off x="1191901" y="4875770"/>
            <a:ext cx="6479433" cy="1559529"/>
          </a:xfrm>
          <a:prstGeom prst="rect">
            <a:avLst/>
          </a:prstGeom>
          <a:solidFill>
            <a:schemeClr val="accent6">
              <a:lumMod val="60000"/>
              <a:lumOff val="40000"/>
            </a:schemeClr>
          </a:solidFill>
          <a:effectLst>
            <a:outerShdw blurRad="50800" dist="38100" dir="2700000" algn="tl" rotWithShape="0">
              <a:prstClr val="black">
                <a:alpha val="40000"/>
              </a:prstClr>
            </a:outerShdw>
          </a:effectLst>
        </p:spPr>
        <p:txBody>
          <a:bodyPr wrap="square">
            <a:spAutoFit/>
          </a:bodyPr>
          <a:lstStyle/>
          <a:p>
            <a:pPr indent="457200" algn="just">
              <a:lnSpc>
                <a:spcPct val="107000"/>
              </a:lnSpc>
              <a:spcAft>
                <a:spcPts val="800"/>
              </a:spcAft>
            </a:pPr>
            <a:r>
              <a:rPr lang="es-ES" dirty="0">
                <a:latin typeface="Times New Roman" panose="02020603050405020304" pitchFamily="18" charset="0"/>
                <a:ea typeface="Calibri" panose="020F0502020204030204" pitchFamily="34" charset="0"/>
                <a:cs typeface="Times New Roman" panose="02020603050405020304" pitchFamily="18" charset="0"/>
              </a:rPr>
              <a:t>La utilidad de nuestro enfoque para países con impactos remotos, como los de latitudes medias, aún debe determinarse. Nuestro enfoque debería ser más efectivo en lugares donde los impactos de El Niño afectan claramente el régimen estacional normal.</a:t>
            </a:r>
            <a:endParaRPr lang="es-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3192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61204B6-13DF-4C8C-867A-44B90E2F2827}"/>
              </a:ext>
            </a:extLst>
          </p:cNvPr>
          <p:cNvSpPr txBox="1"/>
          <p:nvPr/>
        </p:nvSpPr>
        <p:spPr>
          <a:xfrm>
            <a:off x="416185" y="273449"/>
            <a:ext cx="11480640" cy="1938992"/>
          </a:xfrm>
          <a:prstGeom prst="rect">
            <a:avLst/>
          </a:prstGeom>
          <a:noFill/>
        </p:spPr>
        <p:txBody>
          <a:bodyPr wrap="square" rtlCol="0">
            <a:spAutoFit/>
          </a:bodyPr>
          <a:lstStyle/>
          <a:p>
            <a:r>
              <a:rPr lang="es-ES" sz="4000" b="1" dirty="0">
                <a:latin typeface="Times New Roman" panose="02020603050405020304" pitchFamily="18" charset="0"/>
                <a:ea typeface="MS Mincho" panose="02020609040205080304" pitchFamily="49" charset="-128"/>
              </a:rPr>
              <a:t>¿Cómo podemos obtener mapas de impacto de El Niño más utilizables a nivel regional, nacional o subnacional?</a:t>
            </a:r>
            <a:endParaRPr lang="es-US" sz="4000" b="1" dirty="0"/>
          </a:p>
        </p:txBody>
      </p:sp>
      <p:sp>
        <p:nvSpPr>
          <p:cNvPr id="3" name="CuadroTexto 2">
            <a:extLst>
              <a:ext uri="{FF2B5EF4-FFF2-40B4-BE49-F238E27FC236}">
                <a16:creationId xmlns:a16="http://schemas.microsoft.com/office/drawing/2014/main" id="{08EBB241-19E2-400B-8797-2F2169EC6E1C}"/>
              </a:ext>
            </a:extLst>
          </p:cNvPr>
          <p:cNvSpPr txBox="1"/>
          <p:nvPr/>
        </p:nvSpPr>
        <p:spPr>
          <a:xfrm>
            <a:off x="668237" y="3206708"/>
            <a:ext cx="11363326" cy="707886"/>
          </a:xfrm>
          <a:prstGeom prst="rect">
            <a:avLst/>
          </a:prstGeom>
          <a:noFill/>
        </p:spPr>
        <p:txBody>
          <a:bodyPr wrap="square" rtlCol="0">
            <a:spAutoFit/>
          </a:bodyPr>
          <a:lstStyle/>
          <a:p>
            <a:r>
              <a:rPr lang="es-ES" sz="2000" dirty="0"/>
              <a:t>Los impactos sobre una región o país generalmente no son uniformes y tienden a concentrarse en áreas muy localizadas.</a:t>
            </a:r>
            <a:endParaRPr lang="es-US" sz="2000" dirty="0"/>
          </a:p>
        </p:txBody>
      </p:sp>
      <p:sp>
        <p:nvSpPr>
          <p:cNvPr id="4" name="CuadroTexto 3">
            <a:extLst>
              <a:ext uri="{FF2B5EF4-FFF2-40B4-BE49-F238E27FC236}">
                <a16:creationId xmlns:a16="http://schemas.microsoft.com/office/drawing/2014/main" id="{D89E6C27-D496-4135-8063-3FEDECE7621E}"/>
              </a:ext>
            </a:extLst>
          </p:cNvPr>
          <p:cNvSpPr txBox="1"/>
          <p:nvPr/>
        </p:nvSpPr>
        <p:spPr>
          <a:xfrm>
            <a:off x="633413" y="4333814"/>
            <a:ext cx="10868024" cy="707886"/>
          </a:xfrm>
          <a:prstGeom prst="rect">
            <a:avLst/>
          </a:prstGeom>
          <a:noFill/>
        </p:spPr>
        <p:txBody>
          <a:bodyPr wrap="square" rtlCol="0">
            <a:spAutoFit/>
          </a:bodyPr>
          <a:lstStyle/>
          <a:p>
            <a:r>
              <a:rPr lang="es-ES" sz="2000" dirty="0"/>
              <a:t>Además, las interacciones de la </a:t>
            </a:r>
            <a:r>
              <a:rPr lang="es-ES" sz="2000" dirty="0" err="1"/>
              <a:t>teleconexión</a:t>
            </a:r>
            <a:r>
              <a:rPr lang="es-ES" sz="2000" dirty="0"/>
              <a:t> de El Niño con otros patrones de circulación regional crean una gran variabilidad de los impactos.</a:t>
            </a:r>
            <a:endParaRPr lang="es-US" sz="2000" dirty="0"/>
          </a:p>
        </p:txBody>
      </p:sp>
      <p:sp>
        <p:nvSpPr>
          <p:cNvPr id="6" name="CuadroTexto 5">
            <a:extLst>
              <a:ext uri="{FF2B5EF4-FFF2-40B4-BE49-F238E27FC236}">
                <a16:creationId xmlns:a16="http://schemas.microsoft.com/office/drawing/2014/main" id="{7AF98046-01EA-4E0D-85C1-4ADBC6A43BA4}"/>
              </a:ext>
            </a:extLst>
          </p:cNvPr>
          <p:cNvSpPr txBox="1"/>
          <p:nvPr/>
        </p:nvSpPr>
        <p:spPr>
          <a:xfrm>
            <a:off x="323849" y="5600700"/>
            <a:ext cx="10953751" cy="707886"/>
          </a:xfrm>
          <a:prstGeom prst="rect">
            <a:avLst/>
          </a:prstGeom>
          <a:noFill/>
        </p:spPr>
        <p:txBody>
          <a:bodyPr wrap="square" rtlCol="0">
            <a:spAutoFit/>
          </a:bodyPr>
          <a:lstStyle/>
          <a:p>
            <a:r>
              <a:rPr lang="es-ES" sz="2000" dirty="0"/>
              <a:t>Estos hechos, junto con las incertidumbres actuales en el pronóstico de El Niño, imponen restricciones importantes a las acciones de los </a:t>
            </a:r>
            <a:r>
              <a:rPr lang="es-ES" sz="2000" dirty="0" err="1"/>
              <a:t>SHMNs</a:t>
            </a:r>
            <a:r>
              <a:rPr lang="es-ES" sz="2000" dirty="0"/>
              <a:t> y al desarrollo de políticas adecuadas de RRD.</a:t>
            </a:r>
            <a:endParaRPr lang="es-US" sz="2000" dirty="0"/>
          </a:p>
        </p:txBody>
      </p:sp>
      <p:sp>
        <p:nvSpPr>
          <p:cNvPr id="7" name="Rectángulo 6">
            <a:extLst>
              <a:ext uri="{FF2B5EF4-FFF2-40B4-BE49-F238E27FC236}">
                <a16:creationId xmlns:a16="http://schemas.microsoft.com/office/drawing/2014/main" id="{04CAF14C-4BB1-4975-B289-FBD621410C9C}"/>
              </a:ext>
            </a:extLst>
          </p:cNvPr>
          <p:cNvSpPr/>
          <p:nvPr/>
        </p:nvSpPr>
        <p:spPr>
          <a:xfrm>
            <a:off x="416185" y="2375827"/>
            <a:ext cx="5862502" cy="400110"/>
          </a:xfrm>
          <a:prstGeom prst="rect">
            <a:avLst/>
          </a:prstGeom>
        </p:spPr>
        <p:txBody>
          <a:bodyPr wrap="none">
            <a:spAutoFit/>
          </a:bodyPr>
          <a:lstStyle/>
          <a:p>
            <a:r>
              <a:rPr lang="es-ES" sz="2000" dirty="0">
                <a:latin typeface="Times New Roman" panose="02020603050405020304" pitchFamily="18" charset="0"/>
                <a:ea typeface="MS Mincho" panose="02020609040205080304" pitchFamily="49" charset="-128"/>
              </a:rPr>
              <a:t>Las principales debilidades de la visión tradicional son:</a:t>
            </a:r>
            <a:endParaRPr lang="en-US" sz="2000" dirty="0"/>
          </a:p>
        </p:txBody>
      </p:sp>
    </p:spTree>
    <p:extLst>
      <p:ext uri="{BB962C8B-B14F-4D97-AF65-F5344CB8AC3E}">
        <p14:creationId xmlns:p14="http://schemas.microsoft.com/office/powerpoint/2010/main" val="129952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8EA0510-8C88-4661-BB71-DB8D14F78240}"/>
              </a:ext>
            </a:extLst>
          </p:cNvPr>
          <p:cNvSpPr/>
          <p:nvPr/>
        </p:nvSpPr>
        <p:spPr>
          <a:xfrm>
            <a:off x="3347693" y="110609"/>
            <a:ext cx="4744504" cy="369332"/>
          </a:xfrm>
          <a:prstGeom prst="rect">
            <a:avLst/>
          </a:prstGeom>
        </p:spPr>
        <p:txBody>
          <a:bodyPr wrap="none">
            <a:spAutoFit/>
          </a:bodyPr>
          <a:lstStyle/>
          <a:p>
            <a:r>
              <a:rPr lang="es-ES" b="1" dirty="0">
                <a:ea typeface="Calibri" panose="020F0502020204030204" pitchFamily="34" charset="0"/>
                <a:cs typeface="Times New Roman" panose="02020603050405020304" pitchFamily="18" charset="0"/>
              </a:rPr>
              <a:t>Marco conceptual de la metodología de mapeo.</a:t>
            </a:r>
            <a:endParaRPr lang="es-US" dirty="0"/>
          </a:p>
        </p:txBody>
      </p:sp>
      <p:sp>
        <p:nvSpPr>
          <p:cNvPr id="3" name="Rectángulo 2">
            <a:extLst>
              <a:ext uri="{FF2B5EF4-FFF2-40B4-BE49-F238E27FC236}">
                <a16:creationId xmlns:a16="http://schemas.microsoft.com/office/drawing/2014/main" id="{3A2D7723-99CA-4E8F-805A-ABBE097986BD}"/>
              </a:ext>
            </a:extLst>
          </p:cNvPr>
          <p:cNvSpPr/>
          <p:nvPr/>
        </p:nvSpPr>
        <p:spPr>
          <a:xfrm>
            <a:off x="73660" y="515035"/>
            <a:ext cx="11908789" cy="646331"/>
          </a:xfrm>
          <a:prstGeom prst="rect">
            <a:avLst/>
          </a:prstGeom>
        </p:spPr>
        <p:txBody>
          <a:bodyPr wrap="square">
            <a:spAutoFit/>
          </a:bodyPr>
          <a:lstStyle/>
          <a:p>
            <a:r>
              <a:rPr lang="es-ES" i="1" dirty="0">
                <a:ea typeface="Calibri" panose="020F0502020204030204" pitchFamily="34" charset="0"/>
                <a:cs typeface="Times New Roman" panose="02020603050405020304" pitchFamily="18" charset="0"/>
              </a:rPr>
              <a:t>La idea detrás de esta metodología fue establecida en primer lugar por el Dr. Michael Glantz Director del </a:t>
            </a:r>
            <a:r>
              <a:rPr lang="en-US" i="1" dirty="0">
                <a:ea typeface="Calibri" panose="020F0502020204030204" pitchFamily="34" charset="0"/>
                <a:cs typeface="Times New Roman" panose="02020603050405020304" pitchFamily="18" charset="0"/>
              </a:rPr>
              <a:t>Consortium of Capacity Building. Universidad de Colorado.</a:t>
            </a:r>
            <a:endParaRPr lang="es-US" i="1" dirty="0"/>
          </a:p>
        </p:txBody>
      </p:sp>
      <p:sp>
        <p:nvSpPr>
          <p:cNvPr id="4" name="Rectángulo 3">
            <a:extLst>
              <a:ext uri="{FF2B5EF4-FFF2-40B4-BE49-F238E27FC236}">
                <a16:creationId xmlns:a16="http://schemas.microsoft.com/office/drawing/2014/main" id="{4F8C9C63-434F-4A0F-9F61-8AE8A0482F62}"/>
              </a:ext>
            </a:extLst>
          </p:cNvPr>
          <p:cNvSpPr/>
          <p:nvPr/>
        </p:nvSpPr>
        <p:spPr>
          <a:xfrm>
            <a:off x="581025" y="1762036"/>
            <a:ext cx="4657725" cy="1754326"/>
          </a:xfrm>
          <a:prstGeom prst="rect">
            <a:avLst/>
          </a:prstGeom>
          <a:solidFill>
            <a:schemeClr val="accent4">
              <a:lumMod val="40000"/>
              <a:lumOff val="60000"/>
            </a:schemeClr>
          </a:solidFill>
          <a:effectLst>
            <a:outerShdw blurRad="50800" dist="38100" dir="10800000" algn="r" rotWithShape="0">
              <a:prstClr val="black">
                <a:alpha val="40000"/>
              </a:prstClr>
            </a:outerShdw>
          </a:effectLst>
        </p:spPr>
        <p:txBody>
          <a:bodyPr wrap="square">
            <a:spAutoFit/>
          </a:bodyPr>
          <a:lstStyle/>
          <a:p>
            <a:r>
              <a:rPr lang="es-ES" dirty="0">
                <a:ea typeface="Calibri" panose="020F0502020204030204" pitchFamily="34" charset="0"/>
                <a:cs typeface="Times New Roman" panose="02020603050405020304" pitchFamily="18" charset="0"/>
              </a:rPr>
              <a:t>Considera que los impactos más significativos de El Niño dejan una "huella" en el clima normal (</a:t>
            </a:r>
            <a:r>
              <a:rPr lang="es-ES" dirty="0" err="1">
                <a:ea typeface="Calibri" panose="020F0502020204030204" pitchFamily="34" charset="0"/>
                <a:cs typeface="Times New Roman" panose="02020603050405020304" pitchFamily="18" charset="0"/>
              </a:rPr>
              <a:t>e.g</a:t>
            </a:r>
            <a:r>
              <a:rPr lang="es-ES" dirty="0">
                <a:ea typeface="Calibri" panose="020F0502020204030204" pitchFamily="34" charset="0"/>
                <a:cs typeface="Times New Roman" panose="02020603050405020304" pitchFamily="18" charset="0"/>
              </a:rPr>
              <a:t>. previsible) de una región y país, creando un clima "nuevo" o "perturbado" que se puede visualizar utilizando el sistema de clasificación de Köppen-Geiger</a:t>
            </a:r>
            <a:endParaRPr lang="es-US" dirty="0"/>
          </a:p>
        </p:txBody>
      </p:sp>
      <p:sp>
        <p:nvSpPr>
          <p:cNvPr id="6" name="Rectángulo 5">
            <a:extLst>
              <a:ext uri="{FF2B5EF4-FFF2-40B4-BE49-F238E27FC236}">
                <a16:creationId xmlns:a16="http://schemas.microsoft.com/office/drawing/2014/main" id="{3B401DAA-0892-478F-BCE3-26766BFA381A}"/>
              </a:ext>
            </a:extLst>
          </p:cNvPr>
          <p:cNvSpPr/>
          <p:nvPr/>
        </p:nvSpPr>
        <p:spPr>
          <a:xfrm>
            <a:off x="342899" y="5787364"/>
            <a:ext cx="11620501" cy="923330"/>
          </a:xfrm>
          <a:prstGeom prst="rect">
            <a:avLst/>
          </a:prstGeom>
        </p:spPr>
        <p:txBody>
          <a:bodyPr wrap="square">
            <a:spAutoFit/>
          </a:bodyPr>
          <a:lstStyle/>
          <a:p>
            <a:r>
              <a:rPr lang="es-ES" dirty="0">
                <a:ea typeface="Times New Roman" panose="02020603050405020304" pitchFamily="18" charset="0"/>
                <a:cs typeface="Times New Roman" panose="02020603050405020304" pitchFamily="18" charset="0"/>
              </a:rPr>
              <a:t>Al comparar los mapas climáticos "normales" con los nuevos mapas climáticos considerando El Niño, podemos describir un marco realista de esos posibles impactos significativos y su variabilidad espacial y temporal. Esto también nos permite estimar frecuencias y generar mapas de riesgo.</a:t>
            </a:r>
            <a:endParaRPr lang="es-US" dirty="0"/>
          </a:p>
        </p:txBody>
      </p:sp>
      <p:pic>
        <p:nvPicPr>
          <p:cNvPr id="9" name="Imagen 8">
            <a:extLst>
              <a:ext uri="{FF2B5EF4-FFF2-40B4-BE49-F238E27FC236}">
                <a16:creationId xmlns:a16="http://schemas.microsoft.com/office/drawing/2014/main" id="{347504A6-DFAF-4E49-8CBF-A522DC7A13D2}"/>
              </a:ext>
            </a:extLst>
          </p:cNvPr>
          <p:cNvPicPr>
            <a:picLocks noChangeAspect="1"/>
          </p:cNvPicPr>
          <p:nvPr/>
        </p:nvPicPr>
        <p:blipFill rotWithShape="1">
          <a:blip r:embed="rId3"/>
          <a:srcRect t="33439"/>
          <a:stretch/>
        </p:blipFill>
        <p:spPr>
          <a:xfrm>
            <a:off x="6044891" y="884367"/>
            <a:ext cx="5333065" cy="4680473"/>
          </a:xfrm>
          <a:prstGeom prst="rect">
            <a:avLst/>
          </a:prstGeom>
          <a:effectLst>
            <a:outerShdw blurRad="50800" dist="38100" dir="5400000" algn="t" rotWithShape="0">
              <a:prstClr val="black">
                <a:alpha val="40000"/>
              </a:prstClr>
            </a:outerShdw>
          </a:effectLst>
        </p:spPr>
      </p:pic>
      <p:sp>
        <p:nvSpPr>
          <p:cNvPr id="10" name="Rectángulo 9">
            <a:extLst>
              <a:ext uri="{FF2B5EF4-FFF2-40B4-BE49-F238E27FC236}">
                <a16:creationId xmlns:a16="http://schemas.microsoft.com/office/drawing/2014/main" id="{960E6F8D-270E-47D8-AFE7-AA841113DF98}"/>
              </a:ext>
            </a:extLst>
          </p:cNvPr>
          <p:cNvSpPr/>
          <p:nvPr/>
        </p:nvSpPr>
        <p:spPr>
          <a:xfrm>
            <a:off x="3351900" y="3791257"/>
            <a:ext cx="2533650" cy="1815882"/>
          </a:xfrm>
          <a:prstGeom prst="rect">
            <a:avLst/>
          </a:prstGeom>
        </p:spPr>
        <p:txBody>
          <a:bodyPr wrap="square">
            <a:spAutoFit/>
          </a:bodyPr>
          <a:lstStyle/>
          <a:p>
            <a:r>
              <a:rPr lang="es-ES" sz="1400" b="1" i="1" dirty="0"/>
              <a:t>Distribución de cobertura espacial promedio de los subtipos de </a:t>
            </a:r>
            <a:r>
              <a:rPr lang="es-ES" sz="1400" b="1" i="1" dirty="0" err="1"/>
              <a:t>Koppen</a:t>
            </a:r>
            <a:r>
              <a:rPr lang="es-ES" sz="1400" b="1" i="1" dirty="0"/>
              <a:t>-Geiger para El Niño Año +1 (panel superior) y promedio a largo plazo (panel inferior). América Central y el Caribe (Naranjo et. al 2018)</a:t>
            </a:r>
            <a:endParaRPr lang="es-US" sz="1400" b="1" i="1" dirty="0"/>
          </a:p>
        </p:txBody>
      </p:sp>
    </p:spTree>
    <p:extLst>
      <p:ext uri="{BB962C8B-B14F-4D97-AF65-F5344CB8AC3E}">
        <p14:creationId xmlns:p14="http://schemas.microsoft.com/office/powerpoint/2010/main" val="3857997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519" y="5478392"/>
            <a:ext cx="11522256" cy="1015663"/>
          </a:xfrm>
          <a:prstGeom prst="rect">
            <a:avLst/>
          </a:prstGeom>
        </p:spPr>
        <p:txBody>
          <a:bodyPr wrap="square">
            <a:spAutoFit/>
          </a:bodyPr>
          <a:lstStyle/>
          <a:p>
            <a:r>
              <a:rPr lang="es-ES" sz="2000" b="1" dirty="0">
                <a:solidFill>
                  <a:srgbClr val="FF0000"/>
                </a:solidFill>
                <a:latin typeface="Times" charset="0"/>
                <a:ea typeface="Times New Roman" charset="0"/>
                <a:cs typeface="Times New Roman" charset="0"/>
              </a:rPr>
              <a:t>Alternativamente, nuestra pregunta podría plantearse como: ¿es la señal de El Niño lo suficientemente fuerte como para modificar la clasificación climática de Köppen-Geiger de una región? Esta pregunta es importante en términos de preparación para los impactos (y, por lo tanto para la RRD).</a:t>
            </a:r>
            <a:endParaRPr lang="en-US" sz="2000" b="1" dirty="0">
              <a:solidFill>
                <a:srgbClr val="FF0000"/>
              </a:solidFill>
              <a:effectLst/>
              <a:latin typeface="Times" charset="0"/>
              <a:ea typeface="Times New Roman" charset="0"/>
              <a:cs typeface="Times New Roman" charset="0"/>
            </a:endParaRPr>
          </a:p>
        </p:txBody>
      </p:sp>
      <p:sp>
        <p:nvSpPr>
          <p:cNvPr id="5" name="Rectangle 4"/>
          <p:cNvSpPr/>
          <p:nvPr/>
        </p:nvSpPr>
        <p:spPr>
          <a:xfrm>
            <a:off x="487676" y="634365"/>
            <a:ext cx="11077056" cy="646331"/>
          </a:xfrm>
          <a:prstGeom prst="rect">
            <a:avLst/>
          </a:prstGeom>
        </p:spPr>
        <p:txBody>
          <a:bodyPr wrap="square">
            <a:spAutoFit/>
          </a:bodyPr>
          <a:lstStyle/>
          <a:p>
            <a:r>
              <a:rPr lang="es-ES" b="1" dirty="0">
                <a:latin typeface="Times New Roman" charset="0"/>
                <a:ea typeface="Times New Roman" charset="0"/>
              </a:rPr>
              <a:t>Por su simplicidad: utiliza las estadísticas de temperatura y precipitación en la clasificación del clima. Estos dos elementos climáticos son fáciles de medir. Requiere una cantidad mínima de cálculo.</a:t>
            </a:r>
            <a:endParaRPr lang="en-US" b="1" dirty="0"/>
          </a:p>
        </p:txBody>
      </p:sp>
      <p:pic>
        <p:nvPicPr>
          <p:cNvPr id="6" name="Picture 5"/>
          <p:cNvPicPr>
            <a:picLocks noChangeAspect="1"/>
          </p:cNvPicPr>
          <p:nvPr/>
        </p:nvPicPr>
        <p:blipFill>
          <a:blip r:embed="rId3"/>
          <a:stretch>
            <a:fillRect/>
          </a:stretch>
        </p:blipFill>
        <p:spPr>
          <a:xfrm>
            <a:off x="5829332" y="1520389"/>
            <a:ext cx="5735400" cy="3722171"/>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96048200-6C60-0B41-B68C-2E61D235A540}" type="slidenum">
              <a:rPr lang="en-US" smtClean="0"/>
              <a:t>6</a:t>
            </a:fld>
            <a:endParaRPr lang="en-US" dirty="0"/>
          </a:p>
        </p:txBody>
      </p:sp>
      <p:sp>
        <p:nvSpPr>
          <p:cNvPr id="3" name="CuadroTexto 2">
            <a:extLst>
              <a:ext uri="{FF2B5EF4-FFF2-40B4-BE49-F238E27FC236}">
                <a16:creationId xmlns:a16="http://schemas.microsoft.com/office/drawing/2014/main" id="{C554B012-2FDA-4B89-8A31-A7C8655C9C17}"/>
              </a:ext>
            </a:extLst>
          </p:cNvPr>
          <p:cNvSpPr txBox="1"/>
          <p:nvPr/>
        </p:nvSpPr>
        <p:spPr>
          <a:xfrm>
            <a:off x="771525" y="152400"/>
            <a:ext cx="9344289" cy="461665"/>
          </a:xfrm>
          <a:prstGeom prst="rect">
            <a:avLst/>
          </a:prstGeom>
          <a:noFill/>
        </p:spPr>
        <p:txBody>
          <a:bodyPr wrap="none" rtlCol="0">
            <a:spAutoFit/>
          </a:bodyPr>
          <a:lstStyle/>
          <a:p>
            <a:r>
              <a:rPr lang="es-ES" sz="2400" b="1" dirty="0">
                <a:latin typeface="Times New Roman" panose="02020603050405020304" pitchFamily="18" charset="0"/>
                <a:cs typeface="Times New Roman" panose="02020603050405020304" pitchFamily="18" charset="0"/>
              </a:rPr>
              <a:t>¿Por qué utilizar el sistema de clasificación climática Köppen-Geiger?</a:t>
            </a:r>
            <a:endParaRPr lang="es-US" sz="2400" dirty="0">
              <a:latin typeface="Times New Roman" panose="02020603050405020304" pitchFamily="18" charset="0"/>
              <a:cs typeface="Times New Roman" panose="02020603050405020304" pitchFamily="18" charset="0"/>
            </a:endParaRPr>
          </a:p>
        </p:txBody>
      </p:sp>
      <p:sp>
        <p:nvSpPr>
          <p:cNvPr id="8" name="Rectángulo 7">
            <a:extLst>
              <a:ext uri="{FF2B5EF4-FFF2-40B4-BE49-F238E27FC236}">
                <a16:creationId xmlns:a16="http://schemas.microsoft.com/office/drawing/2014/main" id="{33E25B3F-4FDB-42F5-B7FF-8C80602A4162}"/>
              </a:ext>
            </a:extLst>
          </p:cNvPr>
          <p:cNvSpPr/>
          <p:nvPr/>
        </p:nvSpPr>
        <p:spPr>
          <a:xfrm>
            <a:off x="508703" y="3064523"/>
            <a:ext cx="5082551" cy="1200329"/>
          </a:xfrm>
          <a:prstGeom prst="rect">
            <a:avLst/>
          </a:prstGeom>
        </p:spPr>
        <p:txBody>
          <a:bodyPr wrap="square">
            <a:spAutoFit/>
          </a:bodyPr>
          <a:lstStyle/>
          <a:p>
            <a:r>
              <a:rPr lang="es-ES" b="1" dirty="0">
                <a:solidFill>
                  <a:srgbClr val="333333"/>
                </a:solidFill>
                <a:latin typeface="Times New Roman" panose="02020603050405020304" pitchFamily="18" charset="0"/>
                <a:cs typeface="Times New Roman" panose="02020603050405020304" pitchFamily="18" charset="0"/>
              </a:rPr>
              <a:t>Se basa en parámetros estadísticos; cada región climática se puede definir con precisión utilizando un código abreviado de letras para los tipos climáticos.</a:t>
            </a:r>
            <a:endParaRPr lang="es-US" b="1" dirty="0">
              <a:latin typeface="Times New Roman" panose="02020603050405020304"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C7490F88-1925-4DBD-9287-23B7180E6A64}"/>
              </a:ext>
            </a:extLst>
          </p:cNvPr>
          <p:cNvSpPr/>
          <p:nvPr/>
        </p:nvSpPr>
        <p:spPr>
          <a:xfrm>
            <a:off x="469779" y="1810024"/>
            <a:ext cx="5463532" cy="923330"/>
          </a:xfrm>
          <a:prstGeom prst="rect">
            <a:avLst/>
          </a:prstGeom>
        </p:spPr>
        <p:txBody>
          <a:bodyPr wrap="square">
            <a:spAutoFit/>
          </a:bodyPr>
          <a:lstStyle/>
          <a:p>
            <a:r>
              <a:rPr lang="es-ES" b="1" dirty="0">
                <a:solidFill>
                  <a:srgbClr val="333333"/>
                </a:solidFill>
                <a:latin typeface="Times New Roman" panose="02020603050405020304" pitchFamily="18" charset="0"/>
                <a:cs typeface="Times New Roman" panose="02020603050405020304" pitchFamily="18" charset="0"/>
              </a:rPr>
              <a:t>La temperatura y la precipitación son los elementos climáticos que afectan nuestro entorno físico más directamente que cualquier otro.</a:t>
            </a:r>
            <a:endParaRPr lang="es-US" b="1" dirty="0">
              <a:latin typeface="Times New Roman" panose="02020603050405020304" pitchFamily="18" charset="0"/>
              <a:cs typeface="Times New Roman" panose="02020603050405020304" pitchFamily="18" charset="0"/>
            </a:endParaRPr>
          </a:p>
        </p:txBody>
      </p:sp>
      <p:sp>
        <p:nvSpPr>
          <p:cNvPr id="11" name="Rectángulo 10">
            <a:extLst>
              <a:ext uri="{FF2B5EF4-FFF2-40B4-BE49-F238E27FC236}">
                <a16:creationId xmlns:a16="http://schemas.microsoft.com/office/drawing/2014/main" id="{3ADFA557-3FD4-4DE0-AC7C-FC3DE792DAF6}"/>
              </a:ext>
            </a:extLst>
          </p:cNvPr>
          <p:cNvSpPr/>
          <p:nvPr/>
        </p:nvSpPr>
        <p:spPr>
          <a:xfrm>
            <a:off x="467356" y="4429542"/>
            <a:ext cx="5338358" cy="646331"/>
          </a:xfrm>
          <a:prstGeom prst="rect">
            <a:avLst/>
          </a:prstGeom>
        </p:spPr>
        <p:txBody>
          <a:bodyPr wrap="square">
            <a:spAutoFit/>
          </a:bodyPr>
          <a:lstStyle/>
          <a:p>
            <a:r>
              <a:rPr lang="en-US" dirty="0"/>
              <a:t> </a:t>
            </a:r>
            <a:r>
              <a:rPr lang="es-ES" b="1" dirty="0">
                <a:latin typeface="Times New Roman" panose="02020603050405020304" pitchFamily="18" charset="0"/>
                <a:cs typeface="Times New Roman" panose="02020603050405020304" pitchFamily="18" charset="0"/>
              </a:rPr>
              <a:t>Existe una correlación razonable a nivel mundial con las principales regiones de vegetación.</a:t>
            </a:r>
            <a:endParaRPr lang="es-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951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0B35900-0F35-4451-A19A-34EE1B64A2CB}"/>
              </a:ext>
            </a:extLst>
          </p:cNvPr>
          <p:cNvSpPr/>
          <p:nvPr/>
        </p:nvSpPr>
        <p:spPr>
          <a:xfrm>
            <a:off x="3191032" y="120134"/>
            <a:ext cx="4681731" cy="369332"/>
          </a:xfrm>
          <a:prstGeom prst="rect">
            <a:avLst/>
          </a:prstGeom>
        </p:spPr>
        <p:txBody>
          <a:bodyPr wrap="none">
            <a:spAutoFit/>
          </a:bodyPr>
          <a:lstStyle/>
          <a:p>
            <a:r>
              <a:rPr lang="es-ES" b="1" dirty="0">
                <a:latin typeface="Times" charset="0"/>
                <a:ea typeface="Times New Roman" charset="0"/>
                <a:cs typeface="Times New Roman" charset="0"/>
              </a:rPr>
              <a:t>Clasificación climática de Köppen-Geiger 101</a:t>
            </a:r>
            <a:endParaRPr lang="es-US" sz="2000" b="1" dirty="0"/>
          </a:p>
        </p:txBody>
      </p:sp>
      <p:sp>
        <p:nvSpPr>
          <p:cNvPr id="4" name="Rectángulo 3">
            <a:extLst>
              <a:ext uri="{FF2B5EF4-FFF2-40B4-BE49-F238E27FC236}">
                <a16:creationId xmlns:a16="http://schemas.microsoft.com/office/drawing/2014/main" id="{AD9A3829-AD80-4F12-9E66-E16E9D6995FF}"/>
              </a:ext>
            </a:extLst>
          </p:cNvPr>
          <p:cNvSpPr/>
          <p:nvPr/>
        </p:nvSpPr>
        <p:spPr>
          <a:xfrm>
            <a:off x="361950" y="719435"/>
            <a:ext cx="11410950" cy="646331"/>
          </a:xfrm>
          <a:prstGeom prst="rect">
            <a:avLst/>
          </a:prstGeom>
        </p:spPr>
        <p:txBody>
          <a:bodyPr wrap="square">
            <a:spAutoFit/>
          </a:bodyPr>
          <a:lstStyle/>
          <a:p>
            <a:r>
              <a:rPr lang="es-ES" dirty="0">
                <a:solidFill>
                  <a:srgbClr val="222222"/>
                </a:solidFill>
                <a:latin typeface="Arial" panose="020B0604020202020204" pitchFamily="34" charset="0"/>
              </a:rPr>
              <a:t>La clasificación climática de Köppen divide los climas en cinco grupos climáticos principales, y cada grupo se divide según los patrones estacionales de precipitación y temperatura.</a:t>
            </a:r>
            <a:endParaRPr lang="es-US" dirty="0"/>
          </a:p>
        </p:txBody>
      </p:sp>
      <p:sp>
        <p:nvSpPr>
          <p:cNvPr id="5" name="CuadroTexto 4">
            <a:extLst>
              <a:ext uri="{FF2B5EF4-FFF2-40B4-BE49-F238E27FC236}">
                <a16:creationId xmlns:a16="http://schemas.microsoft.com/office/drawing/2014/main" id="{7226F8C1-E6D5-458C-BF9D-EF516AD3CD0B}"/>
              </a:ext>
            </a:extLst>
          </p:cNvPr>
          <p:cNvSpPr txBox="1"/>
          <p:nvPr/>
        </p:nvSpPr>
        <p:spPr>
          <a:xfrm>
            <a:off x="5613835" y="1876425"/>
            <a:ext cx="1264257" cy="1107996"/>
          </a:xfrm>
          <a:prstGeom prst="rect">
            <a:avLst/>
          </a:prstGeom>
          <a:noFill/>
        </p:spPr>
        <p:txBody>
          <a:bodyPr wrap="none" rtlCol="0">
            <a:spAutoFit/>
          </a:bodyPr>
          <a:lstStyle/>
          <a:p>
            <a:r>
              <a:rPr lang="en-US" sz="6600" b="1" dirty="0" err="1">
                <a:effectLst>
                  <a:outerShdw blurRad="38100" dist="38100" dir="2700000" algn="tl">
                    <a:srgbClr val="000000">
                      <a:alpha val="43137"/>
                    </a:srgbClr>
                  </a:outerShdw>
                </a:effectLst>
              </a:rPr>
              <a:t>G</a:t>
            </a:r>
            <a:r>
              <a:rPr lang="en-US" sz="4800" b="1" dirty="0" err="1">
                <a:effectLst>
                  <a:outerShdw blurRad="38100" dist="38100" dir="2700000" algn="tl">
                    <a:srgbClr val="000000">
                      <a:alpha val="43137"/>
                    </a:srgbClr>
                  </a:outerShdw>
                </a:effectLst>
              </a:rPr>
              <a:t>pt</a:t>
            </a:r>
            <a:endParaRPr lang="es-US" sz="6600" b="1" dirty="0">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1496B6FF-BD01-44DB-81A6-60D3A55F18FF}"/>
              </a:ext>
            </a:extLst>
          </p:cNvPr>
          <p:cNvSpPr txBox="1"/>
          <p:nvPr/>
        </p:nvSpPr>
        <p:spPr>
          <a:xfrm>
            <a:off x="339878" y="1697028"/>
            <a:ext cx="4520880" cy="1754326"/>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US" b="1" dirty="0">
                <a:effectLst>
                  <a:outerShdw blurRad="38100" dist="38100" dir="2700000" algn="tl">
                    <a:srgbClr val="000000">
                      <a:alpha val="43137"/>
                    </a:srgbClr>
                  </a:outerShdw>
                </a:effectLst>
              </a:rPr>
              <a:t>Primera </a:t>
            </a:r>
            <a:r>
              <a:rPr lang="en-US" b="1" dirty="0" err="1">
                <a:effectLst>
                  <a:outerShdw blurRad="38100" dist="38100" dir="2700000" algn="tl">
                    <a:srgbClr val="000000">
                      <a:alpha val="43137"/>
                    </a:srgbClr>
                  </a:outerShdw>
                </a:effectLst>
              </a:rPr>
              <a:t>letra</a:t>
            </a:r>
            <a:r>
              <a:rPr lang="en-US" b="1" dirty="0">
                <a:effectLst>
                  <a:outerShdw blurRad="38100" dist="38100" dir="2700000" algn="tl">
                    <a:srgbClr val="000000">
                      <a:alpha val="43137"/>
                    </a:srgbClr>
                  </a:outerShdw>
                </a:effectLst>
              </a:rPr>
              <a:t> (Grupo </a:t>
            </a:r>
            <a:r>
              <a:rPr lang="en-US" b="1" dirty="0" err="1">
                <a:effectLst>
                  <a:outerShdw blurRad="38100" dist="38100" dir="2700000" algn="tl">
                    <a:srgbClr val="000000">
                      <a:alpha val="43137"/>
                    </a:srgbClr>
                  </a:outerShdw>
                </a:effectLst>
              </a:rPr>
              <a:t>climático</a:t>
            </a:r>
            <a:r>
              <a:rPr lang="en-US" b="1" dirty="0">
                <a:effectLst>
                  <a:outerShdw blurRad="38100" dist="38100" dir="2700000" algn="tl">
                    <a:srgbClr val="000000">
                      <a:alpha val="43137"/>
                    </a:srgbClr>
                  </a:outerShdw>
                </a:effectLst>
              </a:rPr>
              <a:t> principal)</a:t>
            </a:r>
          </a:p>
          <a:p>
            <a:r>
              <a:rPr lang="en-US" b="1" dirty="0">
                <a:effectLst>
                  <a:outerShdw blurRad="38100" dist="38100" dir="2700000" algn="tl">
                    <a:srgbClr val="000000">
                      <a:alpha val="43137"/>
                    </a:srgbClr>
                  </a:outerShdw>
                </a:effectLst>
              </a:rPr>
              <a:t>A </a:t>
            </a:r>
            <a:r>
              <a:rPr lang="en-US" dirty="0" err="1">
                <a:effectLst>
                  <a:outerShdw blurRad="38100" dist="38100" dir="2700000" algn="tl">
                    <a:srgbClr val="000000">
                      <a:alpha val="43137"/>
                    </a:srgbClr>
                  </a:outerShdw>
                </a:effectLst>
              </a:rPr>
              <a:t>clima</a:t>
            </a:r>
            <a:r>
              <a:rPr lang="en-US" dirty="0">
                <a:effectLst>
                  <a:outerShdw blurRad="38100" dist="38100" dir="2700000" algn="tl">
                    <a:srgbClr val="000000">
                      <a:alpha val="43137"/>
                    </a:srgbClr>
                  </a:outerShdw>
                </a:effectLst>
              </a:rPr>
              <a:t> tropical ...... </a:t>
            </a:r>
            <a:r>
              <a:rPr lang="en-US" dirty="0" err="1">
                <a:effectLst>
                  <a:outerShdw blurRad="38100" dist="38100" dir="2700000" algn="tl">
                    <a:srgbClr val="000000">
                      <a:alpha val="43137"/>
                    </a:srgbClr>
                  </a:outerShdw>
                </a:effectLst>
              </a:rPr>
              <a:t>Tmin</a:t>
            </a:r>
            <a:r>
              <a:rPr lang="en-US" dirty="0">
                <a:effectLst>
                  <a:outerShdw blurRad="38100" dist="38100" dir="2700000" algn="tl">
                    <a:srgbClr val="000000">
                      <a:alpha val="43137"/>
                    </a:srgbClr>
                  </a:outerShdw>
                </a:effectLst>
              </a:rPr>
              <a:t> ≥ +18 ° C</a:t>
            </a:r>
          </a:p>
          <a:p>
            <a:r>
              <a:rPr lang="en-US" b="1" dirty="0">
                <a:effectLst>
                  <a:outerShdw blurRad="38100" dist="38100" dir="2700000" algn="tl">
                    <a:srgbClr val="000000">
                      <a:alpha val="43137"/>
                    </a:srgbClr>
                  </a:outerShdw>
                </a:effectLst>
              </a:rPr>
              <a:t>B </a:t>
            </a:r>
            <a:r>
              <a:rPr lang="en-US" dirty="0" err="1">
                <a:effectLst>
                  <a:outerShdw blurRad="38100" dist="38100" dir="2700000" algn="tl">
                    <a:srgbClr val="000000">
                      <a:alpha val="43137"/>
                    </a:srgbClr>
                  </a:outerShdw>
                </a:effectLst>
              </a:rPr>
              <a:t>Clima</a:t>
            </a:r>
            <a:r>
              <a:rPr lang="en-US" dirty="0">
                <a:effectLst>
                  <a:outerShdw blurRad="38100" dist="38100" dir="2700000" algn="tl">
                    <a:srgbClr val="000000">
                      <a:alpha val="43137"/>
                    </a:srgbClr>
                  </a:outerShdw>
                </a:effectLst>
              </a:rPr>
              <a:t> seco ………… </a:t>
            </a:r>
            <a:r>
              <a:rPr lang="en-US" dirty="0" err="1">
                <a:effectLst>
                  <a:outerShdw blurRad="38100" dist="38100" dir="2700000" algn="tl">
                    <a:srgbClr val="000000">
                      <a:alpha val="43137"/>
                    </a:srgbClr>
                  </a:outerShdw>
                </a:effectLst>
              </a:rPr>
              <a:t>Pann</a:t>
            </a:r>
            <a:r>
              <a:rPr lang="en-US" dirty="0">
                <a:effectLst>
                  <a:outerShdw blurRad="38100" dist="38100" dir="2700000" algn="tl">
                    <a:srgbClr val="000000">
                      <a:alpha val="43137"/>
                    </a:srgbClr>
                  </a:outerShdw>
                </a:effectLst>
              </a:rPr>
              <a:t> &lt;10 </a:t>
            </a:r>
            <a:r>
              <a:rPr lang="en-US" dirty="0" err="1">
                <a:effectLst>
                  <a:outerShdw blurRad="38100" dist="38100" dir="2700000" algn="tl">
                    <a:srgbClr val="000000">
                      <a:alpha val="43137"/>
                    </a:srgbClr>
                  </a:outerShdw>
                </a:effectLst>
              </a:rPr>
              <a:t>Pth</a:t>
            </a:r>
            <a:endParaRPr lang="en-US"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C </a:t>
            </a:r>
            <a:r>
              <a:rPr lang="en-US" dirty="0" err="1">
                <a:effectLst>
                  <a:outerShdw blurRad="38100" dist="38100" dir="2700000" algn="tl">
                    <a:srgbClr val="000000">
                      <a:alpha val="43137"/>
                    </a:srgbClr>
                  </a:outerShdw>
                </a:effectLst>
              </a:rPr>
              <a:t>Templado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moderado</a:t>
            </a:r>
            <a:r>
              <a:rPr lang="en-US" dirty="0">
                <a:effectLst>
                  <a:outerShdw blurRad="38100" dist="38100" dir="2700000" algn="tl">
                    <a:srgbClr val="000000">
                      <a:alpha val="43137"/>
                    </a:srgbClr>
                  </a:outerShdw>
                </a:effectLst>
              </a:rPr>
              <a:t>… -3 ° C &lt;</a:t>
            </a:r>
            <a:r>
              <a:rPr lang="en-US" dirty="0" err="1">
                <a:effectLst>
                  <a:outerShdw blurRad="38100" dist="38100" dir="2700000" algn="tl">
                    <a:srgbClr val="000000">
                      <a:alpha val="43137"/>
                    </a:srgbClr>
                  </a:outerShdw>
                </a:effectLst>
              </a:rPr>
              <a:t>Tmin</a:t>
            </a:r>
            <a:r>
              <a:rPr lang="en-US" dirty="0">
                <a:effectLst>
                  <a:outerShdw blurRad="38100" dist="38100" dir="2700000" algn="tl">
                    <a:srgbClr val="000000">
                      <a:alpha val="43137"/>
                    </a:srgbClr>
                  </a:outerShdw>
                </a:effectLst>
              </a:rPr>
              <a:t> &lt;+18 ° C</a:t>
            </a:r>
          </a:p>
          <a:p>
            <a:r>
              <a:rPr lang="en-US" b="1" dirty="0">
                <a:effectLst>
                  <a:outerShdw blurRad="38100" dist="38100" dir="2700000" algn="tl">
                    <a:srgbClr val="000000">
                      <a:alpha val="43137"/>
                    </a:srgbClr>
                  </a:outerShdw>
                </a:effectLst>
              </a:rPr>
              <a:t>D </a:t>
            </a:r>
            <a:r>
              <a:rPr lang="en-US" dirty="0">
                <a:effectLst>
                  <a:outerShdw blurRad="38100" dist="38100" dir="2700000" algn="tl">
                    <a:srgbClr val="000000">
                      <a:alpha val="43137"/>
                    </a:srgbClr>
                  </a:outerShdw>
                </a:effectLst>
              </a:rPr>
              <a:t>Continental (</a:t>
            </a:r>
            <a:r>
              <a:rPr lang="en-US" dirty="0" err="1">
                <a:effectLst>
                  <a:outerShdw blurRad="38100" dist="38100" dir="2700000" algn="tl">
                    <a:srgbClr val="000000">
                      <a:alpha val="43137"/>
                    </a:srgbClr>
                  </a:outerShdw>
                </a:effectLst>
              </a:rPr>
              <a:t>nieve</a:t>
            </a:r>
            <a:r>
              <a:rPr lang="en-US" dirty="0">
                <a:effectLst>
                  <a:outerShdw blurRad="38100" dist="38100" dir="2700000" algn="tl">
                    <a:srgbClr val="000000">
                      <a:alpha val="43137"/>
                    </a:srgbClr>
                  </a:outerShdw>
                </a:effectLst>
              </a:rPr>
              <a:t>) .. </a:t>
            </a:r>
            <a:r>
              <a:rPr lang="en-US" dirty="0" err="1">
                <a:effectLst>
                  <a:outerShdw blurRad="38100" dist="38100" dir="2700000" algn="tl">
                    <a:srgbClr val="000000">
                      <a:alpha val="43137"/>
                    </a:srgbClr>
                  </a:outerShdw>
                </a:effectLst>
              </a:rPr>
              <a:t>Tmin</a:t>
            </a:r>
            <a:r>
              <a:rPr lang="en-US" dirty="0">
                <a:effectLst>
                  <a:outerShdw blurRad="38100" dist="38100" dir="2700000" algn="tl">
                    <a:srgbClr val="000000">
                      <a:alpha val="43137"/>
                    </a:srgbClr>
                  </a:outerShdw>
                </a:effectLst>
              </a:rPr>
              <a:t> ≤ -3 ° C</a:t>
            </a:r>
          </a:p>
          <a:p>
            <a:r>
              <a:rPr lang="en-US" b="1" dirty="0">
                <a:effectLst>
                  <a:outerShdw blurRad="38100" dist="38100" dir="2700000" algn="tl">
                    <a:srgbClr val="000000">
                      <a:alpha val="43137"/>
                    </a:srgbClr>
                  </a:outerShdw>
                </a:effectLst>
              </a:rPr>
              <a:t>E </a:t>
            </a:r>
            <a:r>
              <a:rPr lang="en-US" dirty="0">
                <a:effectLst>
                  <a:outerShdw blurRad="38100" dist="38100" dir="2700000" algn="tl">
                    <a:srgbClr val="000000">
                      <a:alpha val="43137"/>
                    </a:srgbClr>
                  </a:outerShdw>
                </a:effectLst>
              </a:rPr>
              <a:t>Polar …………………… .. </a:t>
            </a:r>
            <a:r>
              <a:rPr lang="en-US" dirty="0" err="1">
                <a:effectLst>
                  <a:outerShdw blurRad="38100" dist="38100" dir="2700000" algn="tl">
                    <a:srgbClr val="000000">
                      <a:alpha val="43137"/>
                    </a:srgbClr>
                  </a:outerShdw>
                </a:effectLst>
              </a:rPr>
              <a:t>Tmax</a:t>
            </a:r>
            <a:r>
              <a:rPr lang="en-US" dirty="0">
                <a:effectLst>
                  <a:outerShdw blurRad="38100" dist="38100" dir="2700000" algn="tl">
                    <a:srgbClr val="000000">
                      <a:alpha val="43137"/>
                    </a:srgbClr>
                  </a:outerShdw>
                </a:effectLst>
              </a:rPr>
              <a:t> &lt;+10 ° C</a:t>
            </a:r>
            <a:endParaRPr lang="es-US" dirty="0"/>
          </a:p>
        </p:txBody>
      </p:sp>
      <p:cxnSp>
        <p:nvCxnSpPr>
          <p:cNvPr id="8" name="Conector recto de flecha 7">
            <a:extLst>
              <a:ext uri="{FF2B5EF4-FFF2-40B4-BE49-F238E27FC236}">
                <a16:creationId xmlns:a16="http://schemas.microsoft.com/office/drawing/2014/main" id="{E61BEEBC-E0BF-4075-BAC2-63EE686B5EC3}"/>
              </a:ext>
            </a:extLst>
          </p:cNvPr>
          <p:cNvCxnSpPr>
            <a:cxnSpLocks/>
            <a:stCxn id="5" idx="1"/>
          </p:cNvCxnSpPr>
          <p:nvPr/>
        </p:nvCxnSpPr>
        <p:spPr>
          <a:xfrm flipH="1" flipV="1">
            <a:off x="4442261" y="2419351"/>
            <a:ext cx="1171574" cy="11072"/>
          </a:xfrm>
          <a:prstGeom prst="straightConnector1">
            <a:avLst/>
          </a:prstGeom>
          <a:ln w="762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522BB355-566F-4EFE-92BE-F9B6D013BB08}"/>
              </a:ext>
            </a:extLst>
          </p:cNvPr>
          <p:cNvSpPr txBox="1"/>
          <p:nvPr/>
        </p:nvSpPr>
        <p:spPr>
          <a:xfrm>
            <a:off x="5143500" y="4019550"/>
            <a:ext cx="4404753" cy="1754326"/>
          </a:xfrm>
          <a:prstGeom prst="rect">
            <a:avLst/>
          </a:prstGeom>
          <a:solidFill>
            <a:schemeClr val="accent5">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s-ES" b="1" dirty="0">
                <a:effectLst>
                  <a:outerShdw blurRad="38100" dist="38100" dir="2700000" algn="tl">
                    <a:srgbClr val="000000">
                      <a:alpha val="43137"/>
                    </a:srgbClr>
                  </a:outerShdw>
                </a:effectLst>
              </a:rPr>
              <a:t>Segunda letra (precipitación estacional)</a:t>
            </a:r>
          </a:p>
          <a:p>
            <a:endParaRPr lang="es-ES" b="1" dirty="0">
              <a:effectLst>
                <a:outerShdw blurRad="38100" dist="38100" dir="2700000" algn="tl">
                  <a:srgbClr val="000000">
                    <a:alpha val="43137"/>
                  </a:srgbClr>
                </a:outerShdw>
              </a:effectLst>
            </a:endParaRPr>
          </a:p>
          <a:p>
            <a:r>
              <a:rPr lang="es-ES" b="1" dirty="0">
                <a:effectLst>
                  <a:outerShdw blurRad="38100" dist="38100" dir="2700000" algn="tl">
                    <a:srgbClr val="000000">
                      <a:alpha val="43137"/>
                    </a:srgbClr>
                  </a:outerShdw>
                </a:effectLst>
              </a:rPr>
              <a:t>f ... </a:t>
            </a:r>
            <a:r>
              <a:rPr lang="es-ES" dirty="0">
                <a:effectLst>
                  <a:outerShdw blurRad="38100" dist="38100" dir="2700000" algn="tl">
                    <a:srgbClr val="000000">
                      <a:alpha val="43137"/>
                    </a:srgbClr>
                  </a:outerShdw>
                </a:effectLst>
              </a:rPr>
              <a:t>Totalmente húmedo (sin estación seca)</a:t>
            </a:r>
          </a:p>
          <a:p>
            <a:r>
              <a:rPr lang="es-ES" b="1" dirty="0">
                <a:effectLst>
                  <a:outerShdw blurRad="38100" dist="38100" dir="2700000" algn="tl">
                    <a:srgbClr val="000000">
                      <a:alpha val="43137"/>
                    </a:srgbClr>
                  </a:outerShdw>
                </a:effectLst>
              </a:rPr>
              <a:t>m </a:t>
            </a:r>
            <a:r>
              <a:rPr lang="es-ES" dirty="0">
                <a:effectLst>
                  <a:outerShdw blurRad="38100" dist="38100" dir="2700000" algn="tl">
                    <a:srgbClr val="000000">
                      <a:alpha val="43137"/>
                    </a:srgbClr>
                  </a:outerShdw>
                </a:effectLst>
              </a:rPr>
              <a:t>... Monzón</a:t>
            </a:r>
          </a:p>
          <a:p>
            <a:r>
              <a:rPr lang="es-ES" b="1" dirty="0">
                <a:effectLst>
                  <a:outerShdw blurRad="38100" dist="38100" dir="2700000" algn="tl">
                    <a:srgbClr val="000000">
                      <a:alpha val="43137"/>
                    </a:srgbClr>
                  </a:outerShdw>
                </a:effectLst>
              </a:rPr>
              <a:t>w </a:t>
            </a:r>
            <a:r>
              <a:rPr lang="es-ES" dirty="0">
                <a:effectLst>
                  <a:outerShdw blurRad="38100" dist="38100" dir="2700000" algn="tl">
                    <a:srgbClr val="000000">
                      <a:alpha val="43137"/>
                    </a:srgbClr>
                  </a:outerShdw>
                </a:effectLst>
              </a:rPr>
              <a:t>..... Invierno seco.</a:t>
            </a:r>
          </a:p>
          <a:p>
            <a:r>
              <a:rPr lang="es-ES" b="1" dirty="0">
                <a:effectLst>
                  <a:outerShdw blurRad="38100" dist="38100" dir="2700000" algn="tl">
                    <a:srgbClr val="000000">
                      <a:alpha val="43137"/>
                    </a:srgbClr>
                  </a:outerShdw>
                </a:effectLst>
              </a:rPr>
              <a:t>s </a:t>
            </a:r>
            <a:r>
              <a:rPr lang="es-ES" dirty="0">
                <a:effectLst>
                  <a:outerShdw blurRad="38100" dist="38100" dir="2700000" algn="tl">
                    <a:srgbClr val="000000">
                      <a:alpha val="43137"/>
                    </a:srgbClr>
                  </a:outerShdw>
                </a:effectLst>
              </a:rPr>
              <a:t>...... Verano seco</a:t>
            </a:r>
            <a:endParaRPr lang="en-US" dirty="0"/>
          </a:p>
        </p:txBody>
      </p:sp>
      <p:cxnSp>
        <p:nvCxnSpPr>
          <p:cNvPr id="16" name="Conector recto de flecha 15">
            <a:extLst>
              <a:ext uri="{FF2B5EF4-FFF2-40B4-BE49-F238E27FC236}">
                <a16:creationId xmlns:a16="http://schemas.microsoft.com/office/drawing/2014/main" id="{A34C73DF-0458-44FB-AEB6-FEFA5B942042}"/>
              </a:ext>
            </a:extLst>
          </p:cNvPr>
          <p:cNvCxnSpPr>
            <a:cxnSpLocks/>
            <a:stCxn id="5" idx="2"/>
          </p:cNvCxnSpPr>
          <p:nvPr/>
        </p:nvCxnSpPr>
        <p:spPr>
          <a:xfrm>
            <a:off x="6245964" y="2984421"/>
            <a:ext cx="0" cy="88915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FA5ED7AE-F513-46A9-BF52-2569569AAA31}"/>
              </a:ext>
            </a:extLst>
          </p:cNvPr>
          <p:cNvSpPr txBox="1"/>
          <p:nvPr/>
        </p:nvSpPr>
        <p:spPr>
          <a:xfrm>
            <a:off x="7800975" y="1447800"/>
            <a:ext cx="3959289" cy="2308324"/>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wrap="none" rtlCol="0">
            <a:spAutoFit/>
          </a:bodyPr>
          <a:lstStyle/>
          <a:p>
            <a:r>
              <a:rPr lang="en-US" b="1" dirty="0" err="1">
                <a:effectLst>
                  <a:outerShdw blurRad="38100" dist="38100" dir="2700000" algn="tl">
                    <a:srgbClr val="000000">
                      <a:alpha val="43137"/>
                    </a:srgbClr>
                  </a:outerShdw>
                </a:effectLst>
              </a:rPr>
              <a:t>Tercera</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letra</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patrones</a:t>
            </a:r>
            <a:r>
              <a:rPr lang="en-US" b="1" dirty="0">
                <a:effectLst>
                  <a:outerShdw blurRad="38100" dist="38100" dir="2700000" algn="tl">
                    <a:srgbClr val="000000">
                      <a:alpha val="43137"/>
                    </a:srgbClr>
                  </a:outerShdw>
                </a:effectLst>
              </a:rPr>
              <a:t> de </a:t>
            </a:r>
            <a:r>
              <a:rPr lang="en-US" b="1" dirty="0" err="1">
                <a:effectLst>
                  <a:outerShdw blurRad="38100" dist="38100" dir="2700000" algn="tl">
                    <a:srgbClr val="000000">
                      <a:alpha val="43137"/>
                    </a:srgbClr>
                  </a:outerShdw>
                </a:effectLst>
              </a:rPr>
              <a:t>temperatura</a:t>
            </a:r>
            <a:r>
              <a:rPr lang="en-US" b="1" dirty="0">
                <a:effectLst>
                  <a:outerShdw blurRad="38100" dist="38100" dir="2700000" algn="tl">
                    <a:srgbClr val="000000">
                      <a:alpha val="43137"/>
                    </a:srgbClr>
                  </a:outerShdw>
                </a:effectLst>
              </a:rPr>
              <a:t>)</a:t>
            </a:r>
          </a:p>
          <a:p>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h </a:t>
            </a:r>
            <a:r>
              <a:rPr lang="en-US" dirty="0">
                <a:effectLst>
                  <a:outerShdw blurRad="38100" dist="38100" dir="2700000" algn="tl">
                    <a:srgbClr val="000000">
                      <a:alpha val="43137"/>
                    </a:srgbClr>
                  </a:outerShdw>
                </a:effectLst>
              </a:rPr>
              <a:t>………..T</a:t>
            </a:r>
            <a:r>
              <a:rPr lang="en-US" baseline="-25000" dirty="0">
                <a:effectLst>
                  <a:outerShdw blurRad="38100" dist="38100" dir="2700000" algn="tl">
                    <a:srgbClr val="000000">
                      <a:alpha val="43137"/>
                    </a:srgbClr>
                  </a:outerShdw>
                </a:effectLst>
              </a:rPr>
              <a:t>ann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árido</a:t>
            </a:r>
            <a:r>
              <a:rPr lang="en-US" dirty="0">
                <a:effectLst>
                  <a:outerShdw blurRad="38100" dist="38100" dir="2700000" algn="tl">
                    <a:srgbClr val="000000">
                      <a:alpha val="43137"/>
                    </a:srgbClr>
                  </a:outerShdw>
                </a:effectLst>
              </a:rPr>
              <a:t> caliente ≥ +18 ° C</a:t>
            </a:r>
          </a:p>
          <a:p>
            <a:r>
              <a:rPr lang="en-US" b="1" dirty="0">
                <a:effectLst>
                  <a:outerShdw blurRad="38100" dist="38100" dir="2700000" algn="tl">
                    <a:srgbClr val="000000">
                      <a:alpha val="43137"/>
                    </a:srgbClr>
                  </a:outerShdw>
                </a:effectLst>
              </a:rPr>
              <a:t>k </a:t>
            </a:r>
            <a:r>
              <a:rPr lang="en-US" dirty="0">
                <a:effectLst>
                  <a:outerShdw blurRad="38100" dist="38100" dir="2700000" algn="tl">
                    <a:srgbClr val="000000">
                      <a:alpha val="43137"/>
                    </a:srgbClr>
                  </a:outerShdw>
                </a:effectLst>
              </a:rPr>
              <a:t>………..T</a:t>
            </a:r>
            <a:r>
              <a:rPr lang="en-US" baseline="-25000" dirty="0">
                <a:effectLst>
                  <a:outerShdw blurRad="38100" dist="38100" dir="2700000" algn="tl">
                    <a:srgbClr val="000000">
                      <a:alpha val="43137"/>
                    </a:srgbClr>
                  </a:outerShdw>
                </a:effectLst>
              </a:rPr>
              <a:t>ann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árido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frío</a:t>
            </a:r>
            <a:r>
              <a:rPr lang="en-US" dirty="0">
                <a:effectLst>
                  <a:outerShdw blurRad="38100" dist="38100" dir="2700000" algn="tl">
                    <a:srgbClr val="000000">
                      <a:alpha val="43137"/>
                    </a:srgbClr>
                  </a:outerShdw>
                </a:effectLst>
              </a:rPr>
              <a:t> &lt;+18 ° C</a:t>
            </a:r>
          </a:p>
          <a:p>
            <a:r>
              <a:rPr lang="en-US" b="1" dirty="0">
                <a:effectLst>
                  <a:outerShdw blurRad="38100" dist="38100" dir="2700000" algn="tl">
                    <a:srgbClr val="000000">
                      <a:alpha val="43137"/>
                    </a:srgbClr>
                  </a:outerShdw>
                </a:effectLst>
              </a:rPr>
              <a:t>a </a:t>
            </a:r>
            <a:r>
              <a:rPr lang="en-US" dirty="0">
                <a:effectLst>
                  <a:outerShdw blurRad="38100" dist="38100" dir="2700000" algn="tl">
                    <a:srgbClr val="000000">
                      <a:alpha val="43137"/>
                    </a:srgbClr>
                  </a:outerShdw>
                </a:effectLst>
              </a:rPr>
              <a:t>………..</a:t>
            </a:r>
            <a:r>
              <a:rPr lang="en-US" dirty="0" err="1">
                <a:effectLst>
                  <a:outerShdw blurRad="38100" dist="38100" dir="2700000" algn="tl">
                    <a:srgbClr val="000000">
                      <a:alpha val="43137"/>
                    </a:srgbClr>
                  </a:outerShdw>
                </a:effectLst>
              </a:rPr>
              <a:t>verano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caluroso</a:t>
            </a:r>
            <a:endParaRPr lang="en-US"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b </a:t>
            </a:r>
            <a:r>
              <a:rPr lang="en-US" dirty="0">
                <a:effectLst>
                  <a:outerShdw blurRad="38100" dist="38100" dir="2700000" algn="tl">
                    <a:srgbClr val="000000">
                      <a:alpha val="43137"/>
                    </a:srgbClr>
                  </a:outerShdw>
                </a:effectLst>
              </a:rPr>
              <a:t>………..</a:t>
            </a:r>
            <a:r>
              <a:rPr lang="en-US" dirty="0" err="1">
                <a:effectLst>
                  <a:outerShdw blurRad="38100" dist="38100" dir="2700000" algn="tl">
                    <a:srgbClr val="000000">
                      <a:alpha val="43137"/>
                    </a:srgbClr>
                  </a:outerShdw>
                </a:effectLst>
              </a:rPr>
              <a:t>verano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cálido</a:t>
            </a:r>
            <a:endParaRPr lang="en-US"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c </a:t>
            </a:r>
            <a:r>
              <a:rPr lang="en-US" dirty="0">
                <a:effectLst>
                  <a:outerShdw blurRad="38100" dist="38100" dir="2700000" algn="tl">
                    <a:srgbClr val="000000">
                      <a:alpha val="43137"/>
                    </a:srgbClr>
                  </a:outerShdw>
                </a:effectLst>
              </a:rPr>
              <a:t>…………</a:t>
            </a:r>
            <a:r>
              <a:rPr lang="en-US" dirty="0" err="1">
                <a:effectLst>
                  <a:outerShdw blurRad="38100" dist="38100" dir="2700000" algn="tl">
                    <a:srgbClr val="000000">
                      <a:alpha val="43137"/>
                    </a:srgbClr>
                  </a:outerShdw>
                </a:effectLst>
              </a:rPr>
              <a:t>verano</a:t>
            </a:r>
            <a:r>
              <a:rPr lang="en-US" dirty="0">
                <a:effectLst>
                  <a:outerShdw blurRad="38100" dist="38100" dir="2700000" algn="tl">
                    <a:srgbClr val="000000">
                      <a:alpha val="43137"/>
                    </a:srgbClr>
                  </a:outerShdw>
                </a:effectLst>
              </a:rPr>
              <a:t> fresco</a:t>
            </a:r>
          </a:p>
          <a:p>
            <a:r>
              <a:rPr lang="en-US" b="1" dirty="0">
                <a:effectLst>
                  <a:outerShdw blurRad="38100" dist="38100" dir="2700000" algn="tl">
                    <a:srgbClr val="000000">
                      <a:alpha val="43137"/>
                    </a:srgbClr>
                  </a:outerShdw>
                </a:effectLst>
              </a:rPr>
              <a:t>d </a:t>
            </a:r>
            <a:r>
              <a:rPr lang="en-US" dirty="0">
                <a:effectLst>
                  <a:outerShdw blurRad="38100" dist="38100" dir="2700000" algn="tl">
                    <a:srgbClr val="000000">
                      <a:alpha val="43137"/>
                    </a:srgbClr>
                  </a:outerShdw>
                </a:effectLst>
              </a:rPr>
              <a:t>…………</a:t>
            </a:r>
            <a:r>
              <a:rPr lang="en-US" dirty="0" err="1">
                <a:effectLst>
                  <a:outerShdw blurRad="38100" dist="38100" dir="2700000" algn="tl">
                    <a:srgbClr val="000000">
                      <a:alpha val="43137"/>
                    </a:srgbClr>
                  </a:outerShdw>
                </a:effectLst>
              </a:rPr>
              <a:t>verano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frío</a:t>
            </a:r>
            <a:endParaRPr lang="es-US" dirty="0"/>
          </a:p>
        </p:txBody>
      </p:sp>
      <p:cxnSp>
        <p:nvCxnSpPr>
          <p:cNvPr id="20" name="Conector recto de flecha 19">
            <a:extLst>
              <a:ext uri="{FF2B5EF4-FFF2-40B4-BE49-F238E27FC236}">
                <a16:creationId xmlns:a16="http://schemas.microsoft.com/office/drawing/2014/main" id="{39CA08D6-3AE9-4114-98D9-9B2F718E4B34}"/>
              </a:ext>
            </a:extLst>
          </p:cNvPr>
          <p:cNvCxnSpPr/>
          <p:nvPr/>
        </p:nvCxnSpPr>
        <p:spPr>
          <a:xfrm>
            <a:off x="6840150" y="2562225"/>
            <a:ext cx="990600"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3C3FA55F-E369-41B7-8EE6-37F01C705444}"/>
              </a:ext>
            </a:extLst>
          </p:cNvPr>
          <p:cNvSpPr txBox="1"/>
          <p:nvPr/>
        </p:nvSpPr>
        <p:spPr>
          <a:xfrm>
            <a:off x="361950" y="6181725"/>
            <a:ext cx="5903860" cy="523220"/>
          </a:xfrm>
          <a:prstGeom prst="rect">
            <a:avLst/>
          </a:prstGeom>
          <a:noFill/>
        </p:spPr>
        <p:txBody>
          <a:bodyPr wrap="none" rtlCol="0">
            <a:spAutoFit/>
          </a:bodyPr>
          <a:lstStyle/>
          <a:p>
            <a:r>
              <a:rPr lang="en-US" sz="1400" dirty="0" err="1"/>
              <a:t>T</a:t>
            </a:r>
            <a:r>
              <a:rPr lang="en-US" sz="1400" baseline="-25000" dirty="0" err="1"/>
              <a:t>min</a:t>
            </a:r>
            <a:r>
              <a:rPr lang="en-US" sz="1400" dirty="0"/>
              <a:t> …. </a:t>
            </a:r>
            <a:r>
              <a:rPr lang="es-ES" sz="1400" dirty="0"/>
              <a:t>Valor mínimo mensual para todo el año.</a:t>
            </a:r>
            <a:r>
              <a:rPr lang="en-US" sz="1400" dirty="0"/>
              <a:t>       </a:t>
            </a:r>
            <a:r>
              <a:rPr lang="en-US" sz="1400" dirty="0" err="1"/>
              <a:t>P</a:t>
            </a:r>
            <a:r>
              <a:rPr lang="en-US" sz="1400" baseline="-25000" dirty="0" err="1"/>
              <a:t>th</a:t>
            </a:r>
            <a:r>
              <a:rPr lang="en-US" sz="1400" dirty="0"/>
              <a:t> …. Umbral de </a:t>
            </a:r>
            <a:r>
              <a:rPr lang="en-US" sz="1400" dirty="0" err="1"/>
              <a:t>sequedad</a:t>
            </a:r>
            <a:r>
              <a:rPr lang="en-US" sz="1400" dirty="0"/>
              <a:t>.</a:t>
            </a:r>
          </a:p>
          <a:p>
            <a:r>
              <a:rPr lang="en-US" sz="1400" dirty="0" err="1"/>
              <a:t>P</a:t>
            </a:r>
            <a:r>
              <a:rPr lang="en-US" sz="1400" baseline="-25000" dirty="0" err="1"/>
              <a:t>ann</a:t>
            </a:r>
            <a:r>
              <a:rPr lang="en-US" sz="1400" dirty="0"/>
              <a:t> …… </a:t>
            </a:r>
            <a:r>
              <a:rPr lang="en-US" sz="1400" dirty="0" err="1"/>
              <a:t>Precipitación</a:t>
            </a:r>
            <a:r>
              <a:rPr lang="en-US" sz="1400" dirty="0"/>
              <a:t> media annual    T</a:t>
            </a:r>
            <a:r>
              <a:rPr lang="en-US" sz="1400" baseline="-25000" dirty="0"/>
              <a:t>ann</a:t>
            </a:r>
            <a:r>
              <a:rPr lang="en-US" sz="1400" dirty="0"/>
              <a:t>  …</a:t>
            </a:r>
            <a:r>
              <a:rPr lang="en-US" sz="1400" dirty="0" err="1"/>
              <a:t>Temperatura</a:t>
            </a:r>
            <a:r>
              <a:rPr lang="en-US" sz="1400" dirty="0"/>
              <a:t> media </a:t>
            </a:r>
            <a:r>
              <a:rPr lang="en-US" sz="1400" dirty="0" err="1"/>
              <a:t>anual</a:t>
            </a:r>
            <a:endParaRPr lang="es-US" sz="1400" dirty="0"/>
          </a:p>
        </p:txBody>
      </p:sp>
      <p:sp>
        <p:nvSpPr>
          <p:cNvPr id="2" name="Rectángulo 1">
            <a:extLst>
              <a:ext uri="{FF2B5EF4-FFF2-40B4-BE49-F238E27FC236}">
                <a16:creationId xmlns:a16="http://schemas.microsoft.com/office/drawing/2014/main" id="{2CFB5042-B141-42F0-B3E4-64674E00705D}"/>
              </a:ext>
            </a:extLst>
          </p:cNvPr>
          <p:cNvSpPr/>
          <p:nvPr/>
        </p:nvSpPr>
        <p:spPr>
          <a:xfrm>
            <a:off x="438149" y="4059615"/>
            <a:ext cx="4335981" cy="1569660"/>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txBody>
          <a:bodyPr wrap="square">
            <a:spAutoFit/>
          </a:bodyPr>
          <a:lstStyle/>
          <a:p>
            <a:r>
              <a:rPr lang="es-ES" sz="1600" dirty="0"/>
              <a:t>Los subgrupos dentro de los cinco grupos principales son:</a:t>
            </a:r>
          </a:p>
          <a:p>
            <a:r>
              <a:rPr lang="es-ES" sz="1600" b="1" dirty="0"/>
              <a:t>S </a:t>
            </a:r>
            <a:r>
              <a:rPr lang="es-ES" sz="1600" dirty="0"/>
              <a:t>- Clima estepario: clima semiárido</a:t>
            </a:r>
          </a:p>
          <a:p>
            <a:r>
              <a:rPr lang="es-ES" sz="1600" b="1" dirty="0"/>
              <a:t>W</a:t>
            </a:r>
            <a:r>
              <a:rPr lang="es-ES" sz="1600" dirty="0"/>
              <a:t> - Clima del desierto: clima árido</a:t>
            </a:r>
          </a:p>
          <a:p>
            <a:r>
              <a:rPr lang="es-ES" sz="1600" dirty="0"/>
              <a:t>Las letras S y W se aplican solo a los climas secos </a:t>
            </a:r>
            <a:r>
              <a:rPr lang="es-ES" sz="1600" b="1" dirty="0"/>
              <a:t>B</a:t>
            </a:r>
            <a:r>
              <a:rPr lang="es-ES" sz="1600" dirty="0"/>
              <a:t>, produciendo dos combinaciones: </a:t>
            </a:r>
            <a:r>
              <a:rPr lang="es-ES" sz="1600" b="1" dirty="0"/>
              <a:t>BS</a:t>
            </a:r>
            <a:r>
              <a:rPr lang="es-ES" sz="1600" dirty="0"/>
              <a:t> y </a:t>
            </a:r>
            <a:r>
              <a:rPr lang="es-ES" sz="1600" b="1" dirty="0"/>
              <a:t>BW.</a:t>
            </a:r>
            <a:endParaRPr lang="en-US" sz="1600" b="1" dirty="0"/>
          </a:p>
        </p:txBody>
      </p:sp>
    </p:spTree>
    <p:extLst>
      <p:ext uri="{BB962C8B-B14F-4D97-AF65-F5344CB8AC3E}">
        <p14:creationId xmlns:p14="http://schemas.microsoft.com/office/powerpoint/2010/main" val="4061748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914FDAB-780A-438C-810B-69ED8B749350}"/>
              </a:ext>
            </a:extLst>
          </p:cNvPr>
          <p:cNvSpPr txBox="1"/>
          <p:nvPr/>
        </p:nvSpPr>
        <p:spPr>
          <a:xfrm>
            <a:off x="933450" y="352425"/>
            <a:ext cx="3256404" cy="769441"/>
          </a:xfrm>
          <a:prstGeom prst="rect">
            <a:avLst/>
          </a:prstGeom>
          <a:noFill/>
        </p:spPr>
        <p:txBody>
          <a:bodyPr wrap="none" rtlCol="0">
            <a:spAutoFit/>
          </a:bodyPr>
          <a:lstStyle/>
          <a:p>
            <a:r>
              <a:rPr lang="en-US" sz="4400" dirty="0" err="1"/>
              <a:t>A</a:t>
            </a:r>
            <a:r>
              <a:rPr lang="en-US" sz="4400" baseline="-25000" dirty="0" err="1"/>
              <a:t>f</a:t>
            </a:r>
            <a:r>
              <a:rPr lang="en-US" sz="4400" baseline="-25000" dirty="0"/>
              <a:t>   Bosque tropical</a:t>
            </a:r>
            <a:endParaRPr lang="es-US" sz="4400" dirty="0"/>
          </a:p>
        </p:txBody>
      </p:sp>
      <p:sp>
        <p:nvSpPr>
          <p:cNvPr id="4" name="CuadroTexto 3">
            <a:extLst>
              <a:ext uri="{FF2B5EF4-FFF2-40B4-BE49-F238E27FC236}">
                <a16:creationId xmlns:a16="http://schemas.microsoft.com/office/drawing/2014/main" id="{DA6BA5A5-5662-4D6C-A292-03FB1B2F3869}"/>
              </a:ext>
            </a:extLst>
          </p:cNvPr>
          <p:cNvSpPr txBox="1"/>
          <p:nvPr/>
        </p:nvSpPr>
        <p:spPr>
          <a:xfrm>
            <a:off x="190499" y="3533775"/>
            <a:ext cx="6362701" cy="769441"/>
          </a:xfrm>
          <a:prstGeom prst="rect">
            <a:avLst/>
          </a:prstGeom>
          <a:noFill/>
        </p:spPr>
        <p:txBody>
          <a:bodyPr wrap="square" rtlCol="0">
            <a:spAutoFit/>
          </a:bodyPr>
          <a:lstStyle/>
          <a:p>
            <a:r>
              <a:rPr lang="en-US" sz="4400" dirty="0"/>
              <a:t>A</a:t>
            </a:r>
            <a:r>
              <a:rPr lang="en-US" sz="4400" baseline="-25000" dirty="0"/>
              <a:t>w   </a:t>
            </a:r>
            <a:r>
              <a:rPr lang="en-US" sz="4400" baseline="-25000" dirty="0" err="1"/>
              <a:t>Sabana</a:t>
            </a:r>
            <a:r>
              <a:rPr lang="en-US" sz="4400" baseline="-25000" dirty="0"/>
              <a:t> tropical con </a:t>
            </a:r>
            <a:r>
              <a:rPr lang="en-US" sz="4400" baseline="-25000" dirty="0" err="1"/>
              <a:t>invierno</a:t>
            </a:r>
            <a:r>
              <a:rPr lang="en-US" sz="4400" baseline="-25000" dirty="0"/>
              <a:t> seco.</a:t>
            </a:r>
          </a:p>
        </p:txBody>
      </p:sp>
      <p:sp>
        <p:nvSpPr>
          <p:cNvPr id="5" name="CuadroTexto 4">
            <a:extLst>
              <a:ext uri="{FF2B5EF4-FFF2-40B4-BE49-F238E27FC236}">
                <a16:creationId xmlns:a16="http://schemas.microsoft.com/office/drawing/2014/main" id="{C8DDAAD0-6561-4D22-8192-7D56FD69C273}"/>
              </a:ext>
            </a:extLst>
          </p:cNvPr>
          <p:cNvSpPr txBox="1"/>
          <p:nvPr/>
        </p:nvSpPr>
        <p:spPr>
          <a:xfrm>
            <a:off x="6953250" y="333375"/>
            <a:ext cx="4015779" cy="769441"/>
          </a:xfrm>
          <a:prstGeom prst="rect">
            <a:avLst/>
          </a:prstGeom>
          <a:noFill/>
        </p:spPr>
        <p:txBody>
          <a:bodyPr wrap="none" rtlCol="0">
            <a:spAutoFit/>
          </a:bodyPr>
          <a:lstStyle/>
          <a:p>
            <a:r>
              <a:rPr lang="en-US" sz="4400" dirty="0" err="1"/>
              <a:t>BW</a:t>
            </a:r>
            <a:r>
              <a:rPr lang="en-US" sz="4400" baseline="-25000" dirty="0" err="1"/>
              <a:t>h</a:t>
            </a:r>
            <a:r>
              <a:rPr lang="en-US" sz="4400" baseline="-25000" dirty="0"/>
              <a:t>   </a:t>
            </a:r>
            <a:r>
              <a:rPr lang="en-US" sz="4400" baseline="-25000" dirty="0" err="1"/>
              <a:t>Desierto</a:t>
            </a:r>
            <a:r>
              <a:rPr lang="en-US" sz="4400" baseline="-25000" dirty="0"/>
              <a:t> caliente</a:t>
            </a:r>
            <a:endParaRPr lang="es-US" sz="4400" dirty="0"/>
          </a:p>
        </p:txBody>
      </p:sp>
      <p:sp>
        <p:nvSpPr>
          <p:cNvPr id="6" name="CuadroTexto 5">
            <a:extLst>
              <a:ext uri="{FF2B5EF4-FFF2-40B4-BE49-F238E27FC236}">
                <a16:creationId xmlns:a16="http://schemas.microsoft.com/office/drawing/2014/main" id="{98776725-4712-4FC0-99EF-BF09D4D5EBC9}"/>
              </a:ext>
            </a:extLst>
          </p:cNvPr>
          <p:cNvSpPr txBox="1"/>
          <p:nvPr/>
        </p:nvSpPr>
        <p:spPr>
          <a:xfrm>
            <a:off x="6530841" y="3495675"/>
            <a:ext cx="5377049" cy="769441"/>
          </a:xfrm>
          <a:prstGeom prst="rect">
            <a:avLst/>
          </a:prstGeom>
          <a:noFill/>
        </p:spPr>
        <p:txBody>
          <a:bodyPr wrap="none" rtlCol="0">
            <a:spAutoFit/>
          </a:bodyPr>
          <a:lstStyle/>
          <a:p>
            <a:r>
              <a:rPr lang="en-US" sz="4400" dirty="0" err="1"/>
              <a:t>BS</a:t>
            </a:r>
            <a:r>
              <a:rPr lang="en-US" sz="4400" baseline="-25000" dirty="0" err="1"/>
              <a:t>h</a:t>
            </a:r>
            <a:r>
              <a:rPr lang="en-US" sz="4400" baseline="-25000" dirty="0"/>
              <a:t>   Caliente </a:t>
            </a:r>
            <a:r>
              <a:rPr lang="en-US" sz="4400" baseline="-25000" dirty="0" err="1"/>
              <a:t>semiárido</a:t>
            </a:r>
            <a:r>
              <a:rPr lang="en-US" sz="4400" baseline="-25000" dirty="0"/>
              <a:t> (</a:t>
            </a:r>
            <a:r>
              <a:rPr lang="en-US" sz="4400" baseline="-25000" dirty="0" err="1"/>
              <a:t>estepa</a:t>
            </a:r>
            <a:r>
              <a:rPr lang="en-US" sz="4400" baseline="-25000" dirty="0"/>
              <a:t>)</a:t>
            </a:r>
            <a:endParaRPr lang="es-US" sz="4400" dirty="0"/>
          </a:p>
        </p:txBody>
      </p:sp>
      <p:pic>
        <p:nvPicPr>
          <p:cNvPr id="7" name="Imagen 6">
            <a:extLst>
              <a:ext uri="{FF2B5EF4-FFF2-40B4-BE49-F238E27FC236}">
                <a16:creationId xmlns:a16="http://schemas.microsoft.com/office/drawing/2014/main" id="{ADBE541C-59AC-4910-95C7-59E8F2B85EB4}"/>
              </a:ext>
            </a:extLst>
          </p:cNvPr>
          <p:cNvPicPr>
            <a:picLocks noChangeAspect="1"/>
          </p:cNvPicPr>
          <p:nvPr/>
        </p:nvPicPr>
        <p:blipFill>
          <a:blip r:embed="rId3"/>
          <a:stretch>
            <a:fillRect/>
          </a:stretch>
        </p:blipFill>
        <p:spPr>
          <a:xfrm>
            <a:off x="993702" y="1359991"/>
            <a:ext cx="3746647" cy="2026147"/>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9E09DC86-DCE4-4816-B3F0-292540C09088}"/>
              </a:ext>
            </a:extLst>
          </p:cNvPr>
          <p:cNvPicPr>
            <a:picLocks noChangeAspect="1"/>
          </p:cNvPicPr>
          <p:nvPr/>
        </p:nvPicPr>
        <p:blipFill>
          <a:blip r:embed="rId4"/>
          <a:stretch>
            <a:fillRect/>
          </a:stretch>
        </p:blipFill>
        <p:spPr>
          <a:xfrm>
            <a:off x="857249" y="4610100"/>
            <a:ext cx="4962525" cy="1817869"/>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60B81943-87EC-459E-9185-91DA5C30EC6F}"/>
              </a:ext>
            </a:extLst>
          </p:cNvPr>
          <p:cNvPicPr>
            <a:picLocks noChangeAspect="1"/>
          </p:cNvPicPr>
          <p:nvPr/>
        </p:nvPicPr>
        <p:blipFill>
          <a:blip r:embed="rId5"/>
          <a:stretch>
            <a:fillRect/>
          </a:stretch>
        </p:blipFill>
        <p:spPr>
          <a:xfrm>
            <a:off x="6953250" y="1236167"/>
            <a:ext cx="3549512" cy="2192834"/>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D025ED09-C2C5-40FC-806F-CAEF3F4A0341}"/>
              </a:ext>
            </a:extLst>
          </p:cNvPr>
          <p:cNvPicPr>
            <a:picLocks noChangeAspect="1"/>
          </p:cNvPicPr>
          <p:nvPr/>
        </p:nvPicPr>
        <p:blipFill>
          <a:blip r:embed="rId6"/>
          <a:stretch>
            <a:fillRect/>
          </a:stretch>
        </p:blipFill>
        <p:spPr>
          <a:xfrm>
            <a:off x="6953250" y="4360366"/>
            <a:ext cx="3621560" cy="20499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4250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6D44FF5-A504-4416-8C9E-8806AA70FFD6}"/>
              </a:ext>
            </a:extLst>
          </p:cNvPr>
          <p:cNvPicPr>
            <a:picLocks noChangeAspect="1"/>
          </p:cNvPicPr>
          <p:nvPr/>
        </p:nvPicPr>
        <p:blipFill>
          <a:blip r:embed="rId3"/>
          <a:stretch>
            <a:fillRect/>
          </a:stretch>
        </p:blipFill>
        <p:spPr>
          <a:xfrm>
            <a:off x="3759200" y="192180"/>
            <a:ext cx="8270240" cy="5360448"/>
          </a:xfrm>
          <a:prstGeom prst="rect">
            <a:avLst/>
          </a:prstGeom>
        </p:spPr>
      </p:pic>
      <p:sp>
        <p:nvSpPr>
          <p:cNvPr id="3" name="Rectángulo 2">
            <a:extLst>
              <a:ext uri="{FF2B5EF4-FFF2-40B4-BE49-F238E27FC236}">
                <a16:creationId xmlns:a16="http://schemas.microsoft.com/office/drawing/2014/main" id="{2D732C95-FFDF-49EB-A91D-734DD45CDAA0}"/>
              </a:ext>
            </a:extLst>
          </p:cNvPr>
          <p:cNvSpPr/>
          <p:nvPr/>
        </p:nvSpPr>
        <p:spPr>
          <a:xfrm>
            <a:off x="172720" y="399534"/>
            <a:ext cx="4023895" cy="707886"/>
          </a:xfrm>
          <a:prstGeom prst="rect">
            <a:avLst/>
          </a:prstGeom>
        </p:spPr>
        <p:txBody>
          <a:bodyPr wrap="square">
            <a:spAutoFit/>
          </a:bodyPr>
          <a:lstStyle/>
          <a:p>
            <a:r>
              <a:rPr lang="es-ES" sz="2000" b="1" dirty="0">
                <a:latin typeface="Times New Roman" panose="02020603050405020304" pitchFamily="18" charset="0"/>
                <a:ea typeface="Calibri" panose="020F0502020204030204" pitchFamily="34" charset="0"/>
              </a:rPr>
              <a:t>El inicio y la decadencia de El Niño es en realidad un ciclo </a:t>
            </a:r>
            <a:r>
              <a:rPr lang="es-ES" sz="2000" b="1" dirty="0" err="1">
                <a:latin typeface="Times New Roman" panose="02020603050405020304" pitchFamily="18" charset="0"/>
                <a:ea typeface="Calibri" panose="020F0502020204030204" pitchFamily="34" charset="0"/>
              </a:rPr>
              <a:t>trans-anual</a:t>
            </a:r>
            <a:r>
              <a:rPr lang="es-ES" sz="2000" b="1" dirty="0">
                <a:latin typeface="Times New Roman" panose="02020603050405020304" pitchFamily="18" charset="0"/>
                <a:ea typeface="Calibri" panose="020F0502020204030204" pitchFamily="34" charset="0"/>
              </a:rPr>
              <a:t>.</a:t>
            </a:r>
            <a:endParaRPr lang="es-US" sz="2000" b="1" dirty="0"/>
          </a:p>
        </p:txBody>
      </p:sp>
      <p:sp>
        <p:nvSpPr>
          <p:cNvPr id="4" name="Rectángulo 3">
            <a:extLst>
              <a:ext uri="{FF2B5EF4-FFF2-40B4-BE49-F238E27FC236}">
                <a16:creationId xmlns:a16="http://schemas.microsoft.com/office/drawing/2014/main" id="{FA4DEB17-B589-4382-80CD-433388C2A375}"/>
              </a:ext>
            </a:extLst>
          </p:cNvPr>
          <p:cNvSpPr/>
          <p:nvPr/>
        </p:nvSpPr>
        <p:spPr>
          <a:xfrm>
            <a:off x="335280" y="1585575"/>
            <a:ext cx="3190240" cy="1754326"/>
          </a:xfrm>
          <a:prstGeom prst="rect">
            <a:avLst/>
          </a:prstGeom>
        </p:spPr>
        <p:txBody>
          <a:bodyPr wrap="square">
            <a:spAutoFit/>
          </a:bodyPr>
          <a:lstStyle/>
          <a:p>
            <a:r>
              <a:rPr lang="es-ES" dirty="0">
                <a:latin typeface="Times New Roman" panose="02020603050405020304" pitchFamily="18" charset="0"/>
                <a:ea typeface="Calibri" panose="020F0502020204030204" pitchFamily="34" charset="0"/>
              </a:rPr>
              <a:t>Si bien la convención de usar el año calendario (enero a diciembre) para definir a El Niño es útil por simplificación, no es una descripción precisa del ciclo de vida de El Niño.</a:t>
            </a:r>
            <a:endParaRPr lang="es-US" dirty="0"/>
          </a:p>
        </p:txBody>
      </p:sp>
      <p:sp>
        <p:nvSpPr>
          <p:cNvPr id="5" name="Rectángulo 4">
            <a:extLst>
              <a:ext uri="{FF2B5EF4-FFF2-40B4-BE49-F238E27FC236}">
                <a16:creationId xmlns:a16="http://schemas.microsoft.com/office/drawing/2014/main" id="{B3618D2C-4FFC-43FB-ABE5-D92C20249D79}"/>
              </a:ext>
            </a:extLst>
          </p:cNvPr>
          <p:cNvSpPr/>
          <p:nvPr/>
        </p:nvSpPr>
        <p:spPr>
          <a:xfrm>
            <a:off x="254000" y="3468378"/>
            <a:ext cx="3515359" cy="2585323"/>
          </a:xfrm>
          <a:prstGeom prst="rect">
            <a:avLst/>
          </a:prstGeom>
        </p:spPr>
        <p:txBody>
          <a:bodyPr wrap="square">
            <a:spAutoFit/>
          </a:bodyPr>
          <a:lstStyle/>
          <a:p>
            <a:r>
              <a:rPr lang="es-ES" dirty="0">
                <a:latin typeface="Times New Roman" panose="02020603050405020304" pitchFamily="18" charset="0"/>
                <a:ea typeface="Calibri" panose="020F0502020204030204" pitchFamily="34" charset="0"/>
              </a:rPr>
              <a:t>La temporada de verano del HN puede considerarse un "punto de partida" en términos de respuestas gubernamentales e institucionales a un pronóstico de El Niño, porque en esta temporada la capacidad de los modelos de predicción es cada vez mejor después de la llamada "barrera de la primavera"</a:t>
            </a:r>
            <a:endParaRPr lang="es-US" dirty="0"/>
          </a:p>
        </p:txBody>
      </p:sp>
      <p:sp>
        <p:nvSpPr>
          <p:cNvPr id="6" name="Rectángulo 5">
            <a:extLst>
              <a:ext uri="{FF2B5EF4-FFF2-40B4-BE49-F238E27FC236}">
                <a16:creationId xmlns:a16="http://schemas.microsoft.com/office/drawing/2014/main" id="{F3779DC4-AB86-4E0C-9C5F-903C40F6DA0C}"/>
              </a:ext>
            </a:extLst>
          </p:cNvPr>
          <p:cNvSpPr/>
          <p:nvPr/>
        </p:nvSpPr>
        <p:spPr>
          <a:xfrm>
            <a:off x="2877954" y="5710535"/>
            <a:ext cx="9161646" cy="923330"/>
          </a:xfrm>
          <a:prstGeom prst="rect">
            <a:avLst/>
          </a:prstGeom>
        </p:spPr>
        <p:txBody>
          <a:bodyPr wrap="square">
            <a:spAutoFit/>
          </a:bodyPr>
          <a:lstStyle/>
          <a:p>
            <a:r>
              <a:rPr lang="es-ES" b="1" dirty="0">
                <a:latin typeface="Times New Roman" panose="02020603050405020304" pitchFamily="18" charset="0"/>
                <a:ea typeface="Calibri" panose="020F0502020204030204" pitchFamily="34" charset="0"/>
              </a:rPr>
              <a:t>Definimos un Año de El Niño como un período de 12 meses que comienza en julio del primer año calendario (inicio del evento) hasta junio del siguiente año calendario (Año +1, fin del evento).</a:t>
            </a:r>
            <a:endParaRPr lang="es-US" b="1" dirty="0"/>
          </a:p>
        </p:txBody>
      </p:sp>
    </p:spTree>
    <p:extLst>
      <p:ext uri="{BB962C8B-B14F-4D97-AF65-F5344CB8AC3E}">
        <p14:creationId xmlns:p14="http://schemas.microsoft.com/office/powerpoint/2010/main" val="189808540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2404</TotalTime>
  <Words>7088</Words>
  <Application>Microsoft Office PowerPoint</Application>
  <PresentationFormat>Panorámica</PresentationFormat>
  <Paragraphs>420</Paragraphs>
  <Slides>31</Slides>
  <Notes>30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31</vt:i4>
      </vt:variant>
    </vt:vector>
  </HeadingPairs>
  <TitlesOfParts>
    <vt:vector size="38" baseType="lpstr">
      <vt:lpstr>Arial</vt:lpstr>
      <vt:lpstr>Calibri</vt:lpstr>
      <vt:lpstr>Calibri Light</vt:lpstr>
      <vt:lpstr>Cambria Math</vt:lpstr>
      <vt:lpstr>Times</vt:lpstr>
      <vt:lpstr>Times New Roman</vt:lpstr>
      <vt:lpstr>Tema de Office</vt:lpstr>
      <vt:lpstr>Representando los cambios  en las condiciones climáticas, provocada por  El Niño a nivel nacional y subnacional.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Lino Naranjo</dc:creator>
  <cp:lastModifiedBy>Lino Naranjo</cp:lastModifiedBy>
  <cp:revision>297</cp:revision>
  <cp:lastPrinted>2019-04-21T08:04:13Z</cp:lastPrinted>
  <dcterms:created xsi:type="dcterms:W3CDTF">2019-03-06T11:15:15Z</dcterms:created>
  <dcterms:modified xsi:type="dcterms:W3CDTF">2019-10-27T15:17:56Z</dcterms:modified>
</cp:coreProperties>
</file>